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1" r:id="rId4"/>
    <p:sldId id="262" r:id="rId5"/>
    <p:sldId id="276" r:id="rId6"/>
    <p:sldId id="274" r:id="rId7"/>
    <p:sldId id="286" r:id="rId8"/>
    <p:sldId id="285" r:id="rId9"/>
    <p:sldId id="287" r:id="rId10"/>
    <p:sldId id="280" r:id="rId11"/>
    <p:sldId id="281" r:id="rId12"/>
    <p:sldId id="282" r:id="rId13"/>
    <p:sldId id="288" r:id="rId14"/>
    <p:sldId id="283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5" r:id="rId28"/>
    <p:sldId id="302" r:id="rId29"/>
    <p:sldId id="306" r:id="rId30"/>
    <p:sldId id="304" r:id="rId31"/>
    <p:sldId id="307" r:id="rId32"/>
    <p:sldId id="303" r:id="rId33"/>
    <p:sldId id="308" r:id="rId34"/>
    <p:sldId id="309" r:id="rId35"/>
    <p:sldId id="31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95F"/>
    <a:srgbClr val="F4724A"/>
    <a:srgbClr val="F38867"/>
    <a:srgbClr val="F95623"/>
    <a:srgbClr val="173E5F"/>
    <a:srgbClr val="F06E46"/>
    <a:srgbClr val="F99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440160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період з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по 26 квітня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р.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анонімне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денної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освітньої програми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опитуванні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респондентів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курс, група </a:t>
            </a:r>
            <a:r>
              <a:rPr lang="uk-UA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б-11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" y="235074"/>
            <a:ext cx="3616523" cy="817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8194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7&amp;nbsp;ответов.">
            <a:extLst>
              <a:ext uri="{FF2B5EF4-FFF2-40B4-BE49-F238E27FC236}">
                <a16:creationId xmlns:a16="http://schemas.microsoft.com/office/drawing/2014/main" id="{5F98BDF7-5239-476A-BE4E-5A9A8D4C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Round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 1. </a:t>
            </a:r>
            <a:br>
              <a:rPr lang="en-US" sz="6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Warming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-</a:t>
            </a: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up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9218" name="Picture 2" descr="Диаграмма ответов в Формах. Вопрос: Як Ви оцінюєте співвідношення теоретичної і практичної частини Вашого індивідуального навчального плану?. Количество ответов: 7&amp;nbsp;ответов.">
            <a:extLst>
              <a:ext uri="{FF2B5EF4-FFF2-40B4-BE49-F238E27FC236}">
                <a16:creationId xmlns:a16="http://schemas.microsoft.com/office/drawing/2014/main" id="{D825A56A-918C-4969-8F52-31D971FE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242" name="Picture 2" descr="Диаграмма ответов в Формах. Вопрос: Чи задоволені Ви, загалом, методами навчання і викладання, які використовуються на освітній програмі? (для студентів денної форми навчання просимо не враховувати у відповіді особливості саме дистанційного навчання, ставлення до нього Ви зможете висловити нижче).. Количество ответов: 7&amp;nbsp;ответов.">
            <a:extLst>
              <a:ext uri="{FF2B5EF4-FFF2-40B4-BE49-F238E27FC236}">
                <a16:creationId xmlns:a16="http://schemas.microsoft.com/office/drawing/2014/main" id="{4AE82C2E-84DF-44F7-83AC-C362BC47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56E93-99B4-4336-A569-7E75F907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624"/>
            <a:ext cx="9144000" cy="1906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B19379-CE46-4741-BCFF-FDBB30C23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212"/>
            <a:ext cx="8172400" cy="4403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58F7A-5056-4EA0-9F7B-BA416451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605797"/>
            <a:ext cx="9072000" cy="4911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1266" name="Picture 2" descr="Диаграмма ответов в Формах. Вопрос: Чи дають можливість дистанційні технології навчання, які застосовуються в ПУЕТ, достатньою мірою опанувати навчальні дисципліни, які вивчаються? (Просимо дати відповідь за Вашим об'єктивним переконанням без урахування ставлення до дистанційного навчання чи індивідуальних перешкод для його повноцінного використання). Количество ответов: 7&amp;nbsp;ответов.">
            <a:extLst>
              <a:ext uri="{FF2B5EF4-FFF2-40B4-BE49-F238E27FC236}">
                <a16:creationId xmlns:a16="http://schemas.microsoft.com/office/drawing/2014/main" id="{26D259A2-674C-489A-9C82-A857DEA3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2290" name="Picture 2" descr="Диаграмма ответов в Формах. Вопрос: Яким є Ваше ставлення до дистанційного навчання? Будь ласка, не обирайте взаємовиключних варіантів відповідей :-). Количество ответов: 7&amp;nbsp;ответов.">
            <a:extLst>
              <a:ext uri="{FF2B5EF4-FFF2-40B4-BE49-F238E27FC236}">
                <a16:creationId xmlns:a16="http://schemas.microsoft.com/office/drawing/2014/main" id="{9F8876FB-9E3B-42B5-9357-AFDA3C2F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587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3314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7&amp;nbsp;ответов.">
            <a:extLst>
              <a:ext uri="{FF2B5EF4-FFF2-40B4-BE49-F238E27FC236}">
                <a16:creationId xmlns:a16="http://schemas.microsoft.com/office/drawing/2014/main" id="{C38FC9A8-C2E6-4D20-8E93-BB5A8A49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50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4338" name="Picture 2" descr="Диаграмма ответов в Формах. Вопрос: Чи є співмірною кількість часу, відведеного на вивчення навчальних дисциплін освітньої програми, із часом, необхідним для виконання передбачених ними завдань.. Количество ответов: 7&amp;nbsp;ответов.">
            <a:extLst>
              <a:ext uri="{FF2B5EF4-FFF2-40B4-BE49-F238E27FC236}">
                <a16:creationId xmlns:a16="http://schemas.microsoft.com/office/drawing/2014/main" id="{D2CA1ADB-5B5F-4C41-9F84-AB91A1E7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C2242-F43F-4F88-95D8-30585F18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9000000" cy="187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28" name="Picture 4" descr="Диаграмма ответов в Формах. Вопрос: Здобувачем вищої освіти якого рівня Ви є?. Количество ответов: 7&amp;nbsp;ответов.">
            <a:extLst>
              <a:ext uri="{FF2B5EF4-FFF2-40B4-BE49-F238E27FC236}">
                <a16:creationId xmlns:a16="http://schemas.microsoft.com/office/drawing/2014/main" id="{F65975B8-37AC-41A4-94D0-7B40FD8D7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34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5362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7&amp;nbsp;ответов.">
            <a:extLst>
              <a:ext uri="{FF2B5EF4-FFF2-40B4-BE49-F238E27FC236}">
                <a16:creationId xmlns:a16="http://schemas.microsoft.com/office/drawing/2014/main" id="{E5203DFE-F265-45D0-AA5E-2A02D07E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6386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7&amp;nbsp;ответов.">
            <a:extLst>
              <a:ext uri="{FF2B5EF4-FFF2-40B4-BE49-F238E27FC236}">
                <a16:creationId xmlns:a16="http://schemas.microsoft.com/office/drawing/2014/main" id="{28136021-D39E-4235-80C2-B997D166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7410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7&amp;nbsp;ответов.">
            <a:extLst>
              <a:ext uri="{FF2B5EF4-FFF2-40B4-BE49-F238E27FC236}">
                <a16:creationId xmlns:a16="http://schemas.microsoft.com/office/drawing/2014/main" id="{A50BDF64-D328-4F23-AC7C-AE70A24B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8434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7&amp;nbsp;ответов.">
            <a:extLst>
              <a:ext uri="{FF2B5EF4-FFF2-40B4-BE49-F238E27FC236}">
                <a16:creationId xmlns:a16="http://schemas.microsoft.com/office/drawing/2014/main" id="{C7F8B94C-F9C0-458C-9B04-37C684E9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64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19460" name="Picture 4" descr="Диаграмма ответов в Формах. Вопрос: Чи прозоро, чесно та об’єктивно відбувається оцінювання Ваших знань викладачами?. Количество ответов: 7&amp;nbsp;ответов.">
            <a:extLst>
              <a:ext uri="{FF2B5EF4-FFF2-40B4-BE49-F238E27FC236}">
                <a16:creationId xmlns:a16="http://schemas.microsoft.com/office/drawing/2014/main" id="{ACED5F30-7D17-46D3-9DF3-619A44EA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20482" name="Picture 2" descr="Диаграмма ответов в Формах. Вопрос: Чи достатньо Ви інформовані про наявні механізми інформаційної, освітньої, консультативної, соціальної підтримки студентів?. Количество ответов: 7&amp;nbsp;ответов.">
            <a:extLst>
              <a:ext uri="{FF2B5EF4-FFF2-40B4-BE49-F238E27FC236}">
                <a16:creationId xmlns:a16="http://schemas.microsoft.com/office/drawing/2014/main" id="{5EAE2458-AFDB-4E41-A50A-4456B782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21510" name="Picture 6" descr="Диаграмма ответов в Формах. Вопрос: До кого Ви можете звернутися для запобігання та врегулювання конфліктних ситуацій із викладачами?. Количество ответов: .">
            <a:extLst>
              <a:ext uri="{FF2B5EF4-FFF2-40B4-BE49-F238E27FC236}">
                <a16:creationId xmlns:a16="http://schemas.microsoft.com/office/drawing/2014/main" id="{6BBBAF99-DF5E-450E-9AD8-5CEBF3DB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2530" name="Picture 2" descr="Диаграмма ответов в Формах. Вопрос: Яким чином Ви дотримуєтеся академічної доброчесності під час навчання?. Количество ответов: 7&amp;nbsp;ответов.">
            <a:extLst>
              <a:ext uri="{FF2B5EF4-FFF2-40B4-BE49-F238E27FC236}">
                <a16:creationId xmlns:a16="http://schemas.microsoft.com/office/drawing/2014/main" id="{60456333-CF59-43D0-BAAF-9008BFD3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6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25602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7&amp;nbsp;ответов.">
            <a:extLst>
              <a:ext uri="{FF2B5EF4-FFF2-40B4-BE49-F238E27FC236}">
                <a16:creationId xmlns:a16="http://schemas.microsoft.com/office/drawing/2014/main" id="{493C16BC-0C01-4F38-9251-5E3A3E19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57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6626" name="Picture 2" descr="Диаграмма ответов в Формах. Вопрос: Чи достатньою є кількість тижнів для проходження виробничих практик?. Количество ответов: 7&amp;nbsp;ответов.">
            <a:extLst>
              <a:ext uri="{FF2B5EF4-FFF2-40B4-BE49-F238E27FC236}">
                <a16:creationId xmlns:a16="http://schemas.microsoft.com/office/drawing/2014/main" id="{F18AC44E-A696-41F5-8D7A-5B150315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" name="Picture 2" descr="Диаграмма ответов в Формах. Вопрос: На якому курсі Ви навчаєтеся?. Количество ответов: 7&amp;nbsp;ответов.">
            <a:extLst>
              <a:ext uri="{FF2B5EF4-FFF2-40B4-BE49-F238E27FC236}">
                <a16:creationId xmlns:a16="http://schemas.microsoft.com/office/drawing/2014/main" id="{E1C85366-92A4-46BA-946B-74FEE6C1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89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23556" name="Picture 4" descr="Диаграмма ответов в Формах. Вопрос: Чи поєднуєте ви навчання з роботою?. Количество ответов: 7&amp;nbsp;ответов.">
            <a:extLst>
              <a:ext uri="{FF2B5EF4-FFF2-40B4-BE49-F238E27FC236}">
                <a16:creationId xmlns:a16="http://schemas.microsoft.com/office/drawing/2014/main" id="{7FF6E2F8-7C5C-4FC6-A62C-9CB4AA87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6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7652" name="Picture 4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7&amp;nbsp;ответов.">
            <a:extLst>
              <a:ext uri="{FF2B5EF4-FFF2-40B4-BE49-F238E27FC236}">
                <a16:creationId xmlns:a16="http://schemas.microsoft.com/office/drawing/2014/main" id="{305E274E-6A65-41BC-B384-D7BECA82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5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4578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7&amp;nbsp;ответов.">
            <a:extLst>
              <a:ext uri="{FF2B5EF4-FFF2-40B4-BE49-F238E27FC236}">
                <a16:creationId xmlns:a16="http://schemas.microsoft.com/office/drawing/2014/main" id="{E6785A5B-3FE3-4F5A-B1D2-14EF2D67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9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5E9B4-0BC7-4E09-96B4-102C29CA5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4232660"/>
            <a:ext cx="9000000" cy="18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3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8674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7&amp;nbsp;ответов.">
            <a:extLst>
              <a:ext uri="{FF2B5EF4-FFF2-40B4-BE49-F238E27FC236}">
                <a16:creationId xmlns:a16="http://schemas.microsoft.com/office/drawing/2014/main" id="{9B45C268-B78A-4D98-AA5A-C47082BB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29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A4C5E-C545-40C5-8B2A-1866CD42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548680"/>
            <a:ext cx="9000000" cy="54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63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C9CE8-534A-4435-A333-D3D29640B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342386"/>
            <a:ext cx="9000000" cy="21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Picture 2" descr="Диаграмма ответов в Формах. Вопрос: Форма навчання. Количество ответов: 7&amp;nbsp;ответов.">
            <a:extLst>
              <a:ext uri="{FF2B5EF4-FFF2-40B4-BE49-F238E27FC236}">
                <a16:creationId xmlns:a16="http://schemas.microsoft.com/office/drawing/2014/main" id="{EEFC43DF-53D0-4FD9-9E43-A9081191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аграмма ответов в Формах. Вопрос: На скільки Ви задоволені навчанням за обраною освітньою програмою?. Количество ответов: 7&amp;nbsp;ответов.">
            <a:extLst>
              <a:ext uri="{FF2B5EF4-FFF2-40B4-BE49-F238E27FC236}">
                <a16:creationId xmlns:a16="http://schemas.microsoft.com/office/drawing/2014/main" id="{E652FE4E-229E-4141-BC16-5BD6167C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2" name="Picture 2" descr="Диаграмма ответов в Формах. Вопрос: Як би Ви оцінили свою відвідуваність навчальних занять?. Количество ответов: 7&amp;nbsp;ответов.">
            <a:extLst>
              <a:ext uri="{FF2B5EF4-FFF2-40B4-BE49-F238E27FC236}">
                <a16:creationId xmlns:a16="http://schemas.microsoft.com/office/drawing/2014/main" id="{DF580837-6EC9-4E21-A858-56F2BBA5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Round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 1. </a:t>
            </a:r>
            <a:br>
              <a:rPr lang="en-US" sz="6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Warming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-</a:t>
            </a: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up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6150" name="Picture 6" descr="Диаграмма ответов в Формах. Вопрос: Яким чином Вам як студентам на даній освітній програмі забезпечена можливість формування індивідуальної освітньої траєкторії?. Количество ответов: 7&amp;nbsp;ответов.">
            <a:extLst>
              <a:ext uri="{FF2B5EF4-FFF2-40B4-BE49-F238E27FC236}">
                <a16:creationId xmlns:a16="http://schemas.microsoft.com/office/drawing/2014/main" id="{516D686F-625C-4B5E-9EA9-76634163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5FAAF-3145-4A27-BE6F-62136A970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4221088"/>
            <a:ext cx="733425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Round</a:t>
            </a:r>
            <a:r>
              <a:rPr lang="uk-UA" b="1" dirty="0">
                <a:solidFill>
                  <a:schemeClr val="bg1"/>
                </a:solidFill>
                <a:latin typeface="Georgia" pitchFamily="18" charset="0"/>
              </a:rPr>
              <a:t> 1. </a:t>
            </a:r>
            <a:br>
              <a:rPr lang="en-US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Warming</a:t>
            </a:r>
            <a:r>
              <a:rPr lang="uk-UA" b="1" dirty="0">
                <a:solidFill>
                  <a:schemeClr val="bg1"/>
                </a:solidFill>
                <a:latin typeface="Georgia" pitchFamily="18" charset="0"/>
              </a:rPr>
              <a:t>-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up</a:t>
            </a:r>
            <a:r>
              <a:rPr lang="uk-UA" b="1" dirty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Results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1B60B6-C362-470B-8E7D-909B37C0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719563"/>
            <a:ext cx="9000000" cy="4772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Round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 1. </a:t>
            </a:r>
            <a:br>
              <a:rPr lang="en-US" sz="6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Warming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-</a:t>
            </a:r>
            <a:r>
              <a:rPr lang="en-US" sz="6600" b="1" dirty="0">
                <a:solidFill>
                  <a:schemeClr val="bg1"/>
                </a:solidFill>
                <a:latin typeface="Georgia" pitchFamily="18" charset="0"/>
              </a:rPr>
              <a:t>up</a:t>
            </a:r>
            <a:r>
              <a:rPr lang="uk-UA" sz="6600" b="1" dirty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  <a:ln w="34925">
            <a:solidFill>
              <a:schemeClr val="tx2">
                <a:lumMod val="75000"/>
              </a:schemeClr>
            </a:solidFill>
          </a:ln>
        </p:spPr>
      </p:pic>
      <p:pic>
        <p:nvPicPr>
          <p:cNvPr id="7170" name="Picture 2" descr="Диаграмма ответов в Формах. Вопрос: Чи забезпечують повною мірою пропоновані Вам до вибору дисципліни формування компетентностей, необхідних для подальшої професійної діяльності ?. Количество ответов: 7&amp;nbsp;ответов.">
            <a:extLst>
              <a:ext uri="{FF2B5EF4-FFF2-40B4-BE49-F238E27FC236}">
                <a16:creationId xmlns:a16="http://schemas.microsoft.com/office/drawing/2014/main" id="{525D44B8-E451-4899-9D62-95517A28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83</Words>
  <Application>Microsoft Office PowerPoint</Application>
  <PresentationFormat>Экран (4:3)</PresentationFormat>
  <Paragraphs>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Тема Office</vt:lpstr>
      <vt:lpstr>    У період з 23 по 26 квітня 2021 р. було проведено анонімне анкетування студентів денної форми навчання  щодо оцінювання якості освітньої програми "Право"   У опитуванні взяли участь 7 респондентів - студентів (1 курс, група ПР б-11).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Round 1.  Warming-up.</vt:lpstr>
      <vt:lpstr>Презентация PowerPoint</vt:lpstr>
      <vt:lpstr>Round 1.  Warming-up.</vt:lpstr>
      <vt:lpstr>Презентация PowerPoint</vt:lpstr>
      <vt:lpstr>Round 1.  Warming-up.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маркетинговою освітою у вищих навчальних закладах</dc:title>
  <dc:creator>Колокольчик</dc:creator>
  <cp:lastModifiedBy>OskO</cp:lastModifiedBy>
  <cp:revision>41</cp:revision>
  <dcterms:created xsi:type="dcterms:W3CDTF">2017-02-23T18:07:54Z</dcterms:created>
  <dcterms:modified xsi:type="dcterms:W3CDTF">2021-04-26T21:10:03Z</dcterms:modified>
</cp:coreProperties>
</file>