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95F"/>
    <a:srgbClr val="F4724A"/>
    <a:srgbClr val="F38867"/>
    <a:srgbClr val="F95623"/>
    <a:srgbClr val="173E5F"/>
    <a:srgbClr val="F06E46"/>
    <a:srgbClr val="F99E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928802"/>
            <a:ext cx="8229600" cy="1440160"/>
          </a:xfrm>
        </p:spPr>
        <p:txBody>
          <a:bodyPr>
            <a:noAutofit/>
          </a:bodyPr>
          <a:lstStyle/>
          <a:p>
            <a:b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</a:br>
            <a:r>
              <a:rPr lang="en-US" sz="6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6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6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період з </a:t>
            </a:r>
            <a:r>
              <a:rPr lang="uk-UA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23 по 26 квітня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2021 р. </a:t>
            </a:r>
            <a:r>
              <a:rPr lang="ru-R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проведено </a:t>
            </a:r>
            <a:r>
              <a:rPr lang="ru-R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анонімне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анкетування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студентів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денної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оцінювання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освітньої програми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uk-UA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Право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uk-UA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uk-UA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опитуванні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взяли участь </a:t>
            </a:r>
            <a:r>
              <a:rPr lang="uk-UA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респонденти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студенти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курс, група </a:t>
            </a:r>
            <a:r>
              <a:rPr lang="uk-UA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uk-UA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</a:t>
            </a:r>
            <a:r>
              <a:rPr lang="uk-UA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-11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 </a:t>
            </a:r>
            <a:b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05" y="235074"/>
            <a:ext cx="3616523" cy="8176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35842" name="Picture 2" descr="Диаграмма ответов в Формах. Вопрос: Яким чином дана освітня програма забезпечує набуття Вами соціальних навичок (soft skils), які відповідають за успішну участь у робочому процесі, високу продуктивність і не пов'язані з конкретною сферою діяльності?. Количество ответов: 3&amp;nbsp;ответа.">
            <a:extLst>
              <a:ext uri="{FF2B5EF4-FFF2-40B4-BE49-F238E27FC236}">
                <a16:creationId xmlns:a16="http://schemas.microsoft.com/office/drawing/2014/main" id="{4EDA5AA6-7A5D-4CA4-B7D0-9C472AC45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611"/>
            <a:ext cx="9144000" cy="464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272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36866" name="Picture 2" descr="Диаграмма ответов в Формах. Вопрос: Як Ви оцінюєте співвідношення теоретичної і практичної частини Вашого індивідуального навчального плану?. Количество ответов: 3&amp;nbsp;ответа.">
            <a:extLst>
              <a:ext uri="{FF2B5EF4-FFF2-40B4-BE49-F238E27FC236}">
                <a16:creationId xmlns:a16="http://schemas.microsoft.com/office/drawing/2014/main" id="{ECF5359F-D7DD-4D14-92FA-9CE2E6541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41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618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37890" name="Picture 2" descr="Диаграмма ответов в Формах. Вопрос: Чи задоволені Ви, загалом, методами навчання і викладання, які використовуються на освітній програмі? (для студентів денної форми навчання просимо не враховувати у відповіді особливості саме дистанційного навчання, ставлення до нього Ви зможете висловити нижче).. Количество ответов: 3&amp;nbsp;ответа.">
            <a:extLst>
              <a:ext uri="{FF2B5EF4-FFF2-40B4-BE49-F238E27FC236}">
                <a16:creationId xmlns:a16="http://schemas.microsoft.com/office/drawing/2014/main" id="{3B6A19EE-33BB-4EFB-A09B-0D64B858D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41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B6D863-129A-4856-86C8-8C04B009F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54" y="4360515"/>
            <a:ext cx="9039950" cy="158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95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90A569A-5680-4CC0-BB8E-4BC9ECB07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1766500"/>
            <a:ext cx="9000000" cy="332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02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30C6B6-24A9-4796-AD4F-0AB187E6A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1844753"/>
            <a:ext cx="9000000" cy="316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32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38914" name="Picture 2" descr="Диаграмма ответов в Формах. Вопрос: Чи дають можливість дистанційні технології навчання, які застосовуються в ПУЕТ, достатньою мірою опанувати навчальні дисципліни, які вивчаються? (Просимо дати відповідь за Вашим об'єктивним переконанням без урахування ставлення до дистанційного навчання чи індивідуальних перешкод для його повноцінного використання). Количество ответов: 3&amp;nbsp;ответа.">
            <a:extLst>
              <a:ext uri="{FF2B5EF4-FFF2-40B4-BE49-F238E27FC236}">
                <a16:creationId xmlns:a16="http://schemas.microsoft.com/office/drawing/2014/main" id="{ECD73D9E-16C9-4390-887B-782316E55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41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436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39938" name="Picture 2" descr="Диаграмма ответов в Формах. Вопрос: Яким є Ваше ставлення до дистанційного навчання? Будь ласка, не обирайте взаємовиключних варіантів відповідей :-). Количество ответов: 3&amp;nbsp;ответа.">
            <a:extLst>
              <a:ext uri="{FF2B5EF4-FFF2-40B4-BE49-F238E27FC236}">
                <a16:creationId xmlns:a16="http://schemas.microsoft.com/office/drawing/2014/main" id="{03043B0B-E587-4DBC-9F4B-78E77108C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464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50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40962" name="Picture 2" descr="Диаграмма ответов в Формах. Вопрос: Чи обґрунтоване навантаження на Вас, як здобувача вищої освіти (кількість дисциплін на семестр, кількість годин аудиторної і самостійної роботи на тиждень) ?. Количество ответов: 3&amp;nbsp;ответа.">
            <a:extLst>
              <a:ext uri="{FF2B5EF4-FFF2-40B4-BE49-F238E27FC236}">
                <a16:creationId xmlns:a16="http://schemas.microsoft.com/office/drawing/2014/main" id="{03DE6E0B-B4A6-42D9-9BDE-22CE725EF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41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679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41986" name="Picture 2" descr="Диаграмма ответов в Формах. Вопрос: Чи є співмірною кількість часу, відведеного на вивчення навчальних дисциплін освітньої програми, із часом, необхідним для виконання передбачених ними завдань.. Количество ответов: 3&amp;nbsp;ответа.">
            <a:extLst>
              <a:ext uri="{FF2B5EF4-FFF2-40B4-BE49-F238E27FC236}">
                <a16:creationId xmlns:a16="http://schemas.microsoft.com/office/drawing/2014/main" id="{16A12015-65A2-4D77-988F-876F78928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464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82CD1E-47D8-48C4-8C3C-B7A5D9A8FB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979" y="4509120"/>
            <a:ext cx="8847021" cy="155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70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43010" name="Picture 2" descr="Диаграмма ответов в Формах. Вопрос: Чи надається Вам можливість звертатися до викладача в позааудиторний час для консультацій?. Количество ответов: 3&amp;nbsp;ответа.">
            <a:extLst>
              <a:ext uri="{FF2B5EF4-FFF2-40B4-BE49-F238E27FC236}">
                <a16:creationId xmlns:a16="http://schemas.microsoft.com/office/drawing/2014/main" id="{0CADA8CB-1F5D-47CA-A992-657CEBEF7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41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366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1030" name="Picture 6" descr="Диаграмма ответов в Формах. Вопрос: Здобувачем вищої освіти якого рівня Ви є?. Количество ответов: 3&amp;nbsp;ответа.">
            <a:extLst>
              <a:ext uri="{FF2B5EF4-FFF2-40B4-BE49-F238E27FC236}">
                <a16:creationId xmlns:a16="http://schemas.microsoft.com/office/drawing/2014/main" id="{8B5A6839-9DDF-4E67-BEC3-306399ED3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44034" name="Picture 2" descr="Диаграмма ответов в Формах. Вопрос: Де ви можете отримати графіки освітнього процесу та актуальний розклад занять в університеті?. Количество ответов: 3&amp;nbsp;ответа.">
            <a:extLst>
              <a:ext uri="{FF2B5EF4-FFF2-40B4-BE49-F238E27FC236}">
                <a16:creationId xmlns:a16="http://schemas.microsoft.com/office/drawing/2014/main" id="{C1FEF975-A636-400D-8168-9A2F1FDA1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464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108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45058" name="Picture 2" descr="Диаграмма ответов в Формах. Вопрос: Де Ви можете знайти інформацію щодо цілей, змісту та очікуваних результатів навчання, порядку та критеріїв оцінювання у межах окремих навчальних дисциплін?. Количество ответов: 3&amp;nbsp;ответа.">
            <a:extLst>
              <a:ext uri="{FF2B5EF4-FFF2-40B4-BE49-F238E27FC236}">
                <a16:creationId xmlns:a16="http://schemas.microsoft.com/office/drawing/2014/main" id="{E339ACEA-4340-4691-80D3-88D9442D6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464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981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46082" name="Picture 2" descr="Диаграмма ответов в Формах. Вопрос: Чи чіткі та зрозумілі форми контрольних заходів та критерії оцінювання Ваших знань викладачами?. Количество ответов: 3&amp;nbsp;ответа.">
            <a:extLst>
              <a:ext uri="{FF2B5EF4-FFF2-40B4-BE49-F238E27FC236}">
                <a16:creationId xmlns:a16="http://schemas.microsoft.com/office/drawing/2014/main" id="{E7E03BA9-0117-4E91-A1F3-6FF5DD1C8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41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361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47106" name="Picture 2" descr="Диаграмма ответов в Формах. Вопрос: Чи прозоро, чесно та об’єктивно відбувається оцінювання Ваших знань викладачами?. Количество ответов: 3&amp;nbsp;ответа.">
            <a:extLst>
              <a:ext uri="{FF2B5EF4-FFF2-40B4-BE49-F238E27FC236}">
                <a16:creationId xmlns:a16="http://schemas.microsoft.com/office/drawing/2014/main" id="{2BE51FA6-2CE6-4371-881D-BA9A82F28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4858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48130" name="Picture 2" descr="Диаграмма ответов в Формах. Вопрос: Чи достатньо Ви інформовані про наявні механізми інформаційної, освітньої, консультативної, соціальної підтримки студентів?. Количество ответов: 3&amp;nbsp;ответа.">
            <a:extLst>
              <a:ext uri="{FF2B5EF4-FFF2-40B4-BE49-F238E27FC236}">
                <a16:creationId xmlns:a16="http://schemas.microsoft.com/office/drawing/2014/main" id="{9660EE40-B5CC-4D79-AA6A-C79BFEC3C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5725"/>
            <a:ext cx="9144000" cy="41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277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49154" name="Picture 2" descr="Диаграмма ответов в Формах. Вопрос: До кого Ви можете звернутися для запобігання та врегулювання конфліктних ситуацій із викладачами?. Количество ответов: .">
            <a:extLst>
              <a:ext uri="{FF2B5EF4-FFF2-40B4-BE49-F238E27FC236}">
                <a16:creationId xmlns:a16="http://schemas.microsoft.com/office/drawing/2014/main" id="{84041154-B98F-4DED-897E-DCF207AB2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396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7519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50178" name="Picture 2" descr="Диаграмма ответов в Формах. Вопрос: Яким чином Ви дотримуєтеся академічної доброчесності під час навчання?. Количество ответов: 3&amp;nbsp;ответа.">
            <a:extLst>
              <a:ext uri="{FF2B5EF4-FFF2-40B4-BE49-F238E27FC236}">
                <a16:creationId xmlns:a16="http://schemas.microsoft.com/office/drawing/2014/main" id="{03E9FAB5-836C-4E7C-9069-DADF8EC33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434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206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51202" name="Picture 2" descr="Диаграмма ответов в Формах. Вопрос: Як ви оцінюєте організацію наукових і практичних заходів професійної діяльності (конференції, тренінги, зарубіжні лектори тощо), які проводяться в університеті?. Количество ответов: 3&amp;nbsp;ответа.">
            <a:extLst>
              <a:ext uri="{FF2B5EF4-FFF2-40B4-BE49-F238E27FC236}">
                <a16:creationId xmlns:a16="http://schemas.microsoft.com/office/drawing/2014/main" id="{BD9FB35F-DD7D-4FD2-BE2D-C92E43CCF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41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0952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52226" name="Picture 2" descr="Диаграмма ответов в Формах. Вопрос: Чи достатньою є кількість тижнів для проходження виробничих практик?. Количество ответов: 3&amp;nbsp;ответа.">
            <a:extLst>
              <a:ext uri="{FF2B5EF4-FFF2-40B4-BE49-F238E27FC236}">
                <a16:creationId xmlns:a16="http://schemas.microsoft.com/office/drawing/2014/main" id="{F91C27DA-00FE-4545-97FD-3ED04C499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2917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53250" name="Picture 2" descr="Диаграмма ответов в Формах. Вопрос: Чи поєднуєте ви навчання з роботою?. Количество ответов: 3&amp;nbsp;ответа.">
            <a:extLst>
              <a:ext uri="{FF2B5EF4-FFF2-40B4-BE49-F238E27FC236}">
                <a16:creationId xmlns:a16="http://schemas.microsoft.com/office/drawing/2014/main" id="{D3191CE3-C6EB-4B93-ACAC-712E1F198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1100"/>
            <a:ext cx="91440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878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3076" name="Picture 4" descr="Диаграмма ответов в Формах. Вопрос: На якому курсі Ви навчаєтеся?. Количество ответов: 3&amp;nbsp;ответа.">
            <a:extLst>
              <a:ext uri="{FF2B5EF4-FFF2-40B4-BE49-F238E27FC236}">
                <a16:creationId xmlns:a16="http://schemas.microsoft.com/office/drawing/2014/main" id="{850F0AF2-2DAB-420A-A6F5-79F28DD63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54274" name="Picture 2" descr="Диаграмма ответов в Формах. Вопрос: Чи приймає студентське самоврядування університету (факультету) участь у процедурах внутрішнього забезпечення якості даної освітньої програми?. Количество ответов: 3&amp;nbsp;ответа.">
            <a:extLst>
              <a:ext uri="{FF2B5EF4-FFF2-40B4-BE49-F238E27FC236}">
                <a16:creationId xmlns:a16="http://schemas.microsoft.com/office/drawing/2014/main" id="{F61EF8AE-460A-43F2-85EA-57ADD683D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41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9724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55298" name="Picture 2" descr="Диаграмма ответов в Формах. Вопрос: Чи задоволені Ви якістю навчально-методичної літератури, яка є у наявності у бібліотеці, репозиторії університету?. Количество ответов: 3&amp;nbsp;ответа.">
            <a:extLst>
              <a:ext uri="{FF2B5EF4-FFF2-40B4-BE49-F238E27FC236}">
                <a16:creationId xmlns:a16="http://schemas.microsoft.com/office/drawing/2014/main" id="{1BA4D336-018C-4398-A77A-342EDA9E4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41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2616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56322" name="Picture 2" descr="Диаграмма ответов в Формах. Вопрос: Чи є безоплатним в університеті доступ до відповідної інфраструктури та інформаційних ресурсів, потрібних для навчання в межах освітньої програми?. Количество ответов: 3&amp;nbsp;ответа.">
            <a:extLst>
              <a:ext uri="{FF2B5EF4-FFF2-40B4-BE49-F238E27FC236}">
                <a16:creationId xmlns:a16="http://schemas.microsoft.com/office/drawing/2014/main" id="{7AEF318D-9D75-44F5-8A71-A2C36126D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41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4329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40884C-E610-42B2-861E-5D41A8092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1951297"/>
            <a:ext cx="9000000" cy="295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816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E2C883-337C-4379-9AF6-26CAB7297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00" y="2204864"/>
            <a:ext cx="9000000" cy="203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84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30722" name="Picture 2" descr="Диаграмма ответов в Формах. Вопрос: Форма навчання. Количество ответов: 3&amp;nbsp;ответа.">
            <a:extLst>
              <a:ext uri="{FF2B5EF4-FFF2-40B4-BE49-F238E27FC236}">
                <a16:creationId xmlns:a16="http://schemas.microsoft.com/office/drawing/2014/main" id="{B7EBF42D-E131-48CE-97CB-68E7D1BC7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383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31746" name="Picture 2" descr="Диаграмма ответов в Формах. Вопрос: На скільки Ви задоволені навчанням за обраною освітньою програмою?. Количество ответов: 3&amp;nbsp;ответа.">
            <a:extLst>
              <a:ext uri="{FF2B5EF4-FFF2-40B4-BE49-F238E27FC236}">
                <a16:creationId xmlns:a16="http://schemas.microsoft.com/office/drawing/2014/main" id="{67FBFB83-83BE-4410-9F57-227D4D134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693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32770" name="Picture 2" descr="Диаграмма ответов в Формах. Вопрос: Як би Ви оцінили свою відвідуваність навчальних занять?. Количество ответов: 3&amp;nbsp;ответа.">
            <a:extLst>
              <a:ext uri="{FF2B5EF4-FFF2-40B4-BE49-F238E27FC236}">
                <a16:creationId xmlns:a16="http://schemas.microsoft.com/office/drawing/2014/main" id="{A421D048-2085-44F1-ABBF-504433241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721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33794" name="Picture 2" descr="Диаграмма ответов в Формах. Вопрос: Яким чином Вам як студентам на даній освітній програмі забезпечена можливість формування індивідуальної освітньої траєкторії?. Количество ответов: 3&amp;nbsp;ответа.">
            <a:extLst>
              <a:ext uri="{FF2B5EF4-FFF2-40B4-BE49-F238E27FC236}">
                <a16:creationId xmlns:a16="http://schemas.microsoft.com/office/drawing/2014/main" id="{B93CEB00-3A2A-46C1-B184-937BC36D9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464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3CCD7A-E661-42C0-AC26-C2C59F16E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788" y="4691237"/>
            <a:ext cx="7588424" cy="150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682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96257B-0D50-40E2-BF06-24CD98D51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2130219"/>
            <a:ext cx="9000000" cy="259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6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746"/>
          <a:stretch>
            <a:fillRect/>
          </a:stretch>
        </p:blipFill>
        <p:spPr>
          <a:xfrm>
            <a:off x="0" y="6215081"/>
            <a:ext cx="9144000" cy="657411"/>
          </a:xfrm>
          <a:prstGeom prst="rect">
            <a:avLst/>
          </a:prstGeom>
        </p:spPr>
      </p:pic>
      <p:pic>
        <p:nvPicPr>
          <p:cNvPr id="34818" name="Picture 2" descr="Диаграмма ответов в Формах. Вопрос: Чи забезпечують повною мірою пропоновані Вам до вибору дисципліни формування компетентностей, необхідних для подальшої професійної діяльності ?. Количество ответов: 3&amp;nbsp;ответа.">
            <a:extLst>
              <a:ext uri="{FF2B5EF4-FFF2-40B4-BE49-F238E27FC236}">
                <a16:creationId xmlns:a16="http://schemas.microsoft.com/office/drawing/2014/main" id="{784C7351-4FE3-4002-95D6-2F51C8B17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41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634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50</Words>
  <Application>Microsoft Office PowerPoint</Application>
  <PresentationFormat>Экран (4:3)</PresentationFormat>
  <Paragraphs>1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Arial</vt:lpstr>
      <vt:lpstr>Calibri</vt:lpstr>
      <vt:lpstr>Georgia</vt:lpstr>
      <vt:lpstr>Times New Roman</vt:lpstr>
      <vt:lpstr>Тема Office</vt:lpstr>
      <vt:lpstr>    У період з 23 по 26 квітня 2021 р. було проведено анонімне анкетування студентів денної форми навчання  щодо оцінювання якості освітньої програми "Право"   У опитуванні взяли участь 3 респонденти - студенти (1 курс, група ПР мб-11). 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Управління маркетинговою освітою у вищих навчальних закладах</dc:title>
  <dc:creator>Колокольчик</dc:creator>
  <cp:lastModifiedBy>OskO</cp:lastModifiedBy>
  <cp:revision>43</cp:revision>
  <dcterms:created xsi:type="dcterms:W3CDTF">2017-02-23T18:07:54Z</dcterms:created>
  <dcterms:modified xsi:type="dcterms:W3CDTF">2021-04-26T21:20:23Z</dcterms:modified>
</cp:coreProperties>
</file>