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395F"/>
    <a:srgbClr val="F4724A"/>
    <a:srgbClr val="F38867"/>
    <a:srgbClr val="F95623"/>
    <a:srgbClr val="173E5F"/>
    <a:srgbClr val="F06E46"/>
    <a:srgbClr val="F99E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06"/>
  </p:normalViewPr>
  <p:slideViewPr>
    <p:cSldViewPr>
      <p:cViewPr varScale="1">
        <p:scale>
          <a:sx n="112" d="100"/>
          <a:sy n="112" d="100"/>
        </p:scale>
        <p:origin x="1640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3E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928802"/>
            <a:ext cx="8229600" cy="1440160"/>
          </a:xfrm>
        </p:spPr>
        <p:txBody>
          <a:bodyPr>
            <a:noAutofit/>
          </a:bodyPr>
          <a:lstStyle/>
          <a:p>
            <a:br>
              <a:rPr lang="en-US" sz="6000" b="1" u="sng" dirty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</a:br>
            <a:r>
              <a:rPr lang="en-US" sz="6600" b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uk-UA" sz="6600" b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6600" b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200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 період з </a:t>
            </a:r>
            <a:r>
              <a:rPr lang="uk-UA" sz="32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23 по 26 квітня </a:t>
            </a:r>
            <a:r>
              <a:rPr lang="ru-RU" sz="32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2021 р. </a:t>
            </a:r>
            <a:r>
              <a:rPr lang="ru-RU" sz="3200" u="sng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sz="3200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проведено </a:t>
            </a:r>
            <a:r>
              <a:rPr lang="ru-RU" sz="3200" u="sng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анонімне</a:t>
            </a:r>
            <a:r>
              <a:rPr lang="ru-RU" sz="3200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u="sng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анкетування</a:t>
            </a:r>
            <a:r>
              <a:rPr lang="ru-RU" sz="3200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u="sng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студентів</a:t>
            </a:r>
            <a:r>
              <a:rPr lang="ru-RU" sz="3200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u="sng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денної</a:t>
            </a:r>
            <a:r>
              <a:rPr lang="ru-RU" sz="3200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u="sng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форми</a:t>
            </a:r>
            <a:r>
              <a:rPr lang="ru-RU" sz="3200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u="sng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навчання</a:t>
            </a:r>
            <a:r>
              <a:rPr lang="ru-RU" sz="3200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sz="3200" u="sng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щодо</a:t>
            </a:r>
            <a:r>
              <a:rPr lang="ru-RU" sz="3200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u="sng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оцінювання</a:t>
            </a:r>
            <a:r>
              <a:rPr lang="ru-RU" sz="3200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u="sng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якості</a:t>
            </a:r>
            <a:r>
              <a:rPr lang="ru-RU" sz="3200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освітньої програми</a:t>
            </a:r>
            <a:r>
              <a:rPr lang="ru-RU" sz="3200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"</a:t>
            </a:r>
            <a:r>
              <a:rPr lang="uk-UA" sz="3200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Право</a:t>
            </a:r>
            <a:r>
              <a:rPr lang="ru-RU" sz="3200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uk-UA" sz="3600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uk-UA" sz="3600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uk-UA" sz="3600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3200" u="sng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опитуванні</a:t>
            </a:r>
            <a:r>
              <a:rPr lang="ru-RU" sz="3200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взяли участь </a:t>
            </a:r>
            <a:r>
              <a:rPr lang="uk-UA" sz="32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14</a:t>
            </a:r>
            <a:r>
              <a:rPr lang="ru-RU" sz="32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u="sng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респонденти</a:t>
            </a:r>
            <a:r>
              <a:rPr lang="ru-RU" sz="3200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3200" u="sng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студенти</a:t>
            </a:r>
            <a:r>
              <a:rPr lang="ru-RU" sz="3200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uk-UA" sz="3200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 курс, групи ПР б-41, ПР б інт-21</a:t>
            </a:r>
            <a:r>
              <a:rPr lang="ru-RU" sz="3200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). </a:t>
            </a:r>
            <a:br>
              <a:rPr lang="ru-RU" sz="3200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600" u="sng" dirty="0">
                <a:solidFill>
                  <a:schemeClr val="bg1"/>
                </a:solidFill>
                <a:highlight>
                  <a:srgbClr val="FFFF00"/>
                </a:highlight>
                <a:latin typeface="Times New Roman" pitchFamily="18" charset="0"/>
                <a:cs typeface="Times New Roman" pitchFamily="18" charset="0"/>
              </a:rPr>
            </a:br>
            <a:endParaRPr lang="ru-RU" sz="3600" b="1" u="sng" dirty="0">
              <a:solidFill>
                <a:schemeClr val="bg1"/>
              </a:solidFill>
              <a:highlight>
                <a:srgbClr val="FFFF00"/>
              </a:highligh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5" r="3746"/>
          <a:stretch>
            <a:fillRect/>
          </a:stretch>
        </p:blipFill>
        <p:spPr>
          <a:xfrm>
            <a:off x="0" y="6215081"/>
            <a:ext cx="9144000" cy="65741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05" y="235074"/>
            <a:ext cx="3616523" cy="81766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5" r="3746"/>
          <a:stretch>
            <a:fillRect/>
          </a:stretch>
        </p:blipFill>
        <p:spPr>
          <a:xfrm>
            <a:off x="0" y="6215081"/>
            <a:ext cx="9144000" cy="657411"/>
          </a:xfrm>
          <a:prstGeom prst="rect">
            <a:avLst/>
          </a:prstGeom>
        </p:spPr>
      </p:pic>
      <p:pic>
        <p:nvPicPr>
          <p:cNvPr id="1026" name="Picture 2" descr="Диаграмма ответов в Формах. Вопрос: Яким чином дана освітня програма забезпечує набуття Вами соціальних навичок (soft skils), які відповідають за успішну участь у робочому процесі, високу продуктивність і не пов'язані з конкретною сферою діяльності?. Количество ответов: 14&amp;nbsp;ответов.">
            <a:extLst>
              <a:ext uri="{FF2B5EF4-FFF2-40B4-BE49-F238E27FC236}">
                <a16:creationId xmlns:a16="http://schemas.microsoft.com/office/drawing/2014/main" id="{74C26E63-9848-0E43-A365-A48A79AC33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04900"/>
            <a:ext cx="9144000" cy="4646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92728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3E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5" r="3746"/>
          <a:stretch>
            <a:fillRect/>
          </a:stretch>
        </p:blipFill>
        <p:spPr>
          <a:xfrm>
            <a:off x="0" y="6215081"/>
            <a:ext cx="9144000" cy="657411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B897DB1-637D-4444-B576-365B7720A7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17803"/>
            <a:ext cx="9144000" cy="402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6181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5" r="3746"/>
          <a:stretch>
            <a:fillRect/>
          </a:stretch>
        </p:blipFill>
        <p:spPr>
          <a:xfrm>
            <a:off x="0" y="6215081"/>
            <a:ext cx="9144000" cy="657411"/>
          </a:xfrm>
          <a:prstGeom prst="rect">
            <a:avLst/>
          </a:prstGeom>
        </p:spPr>
      </p:pic>
      <p:pic>
        <p:nvPicPr>
          <p:cNvPr id="2050" name="Picture 2" descr="Диаграмма ответов в Формах. Вопрос: Чи задоволені Ви, загалом, методами навчання і викладання, які використовуються на освітній програмі? (для студентів денної форми навчання просимо не враховувати у відповіді особливості саме дистанційного навчання, ставлення до нього Ви зможете висловити нижче).. Количество ответов: 14&amp;nbsp;ответов.">
            <a:extLst>
              <a:ext uri="{FF2B5EF4-FFF2-40B4-BE49-F238E27FC236}">
                <a16:creationId xmlns:a16="http://schemas.microsoft.com/office/drawing/2014/main" id="{CC03A770-6090-E24A-BBA1-533665F0BE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965"/>
            <a:ext cx="9144000" cy="414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>
            <a:extLst>
              <a:ext uri="{FF2B5EF4-FFF2-40B4-BE49-F238E27FC236}">
                <a16:creationId xmlns:a16="http://schemas.microsoft.com/office/drawing/2014/main" id="{0E42AFAB-F880-A54C-8016-A7D2A80B67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202" y="4463470"/>
            <a:ext cx="7193595" cy="1667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8327DAE-CAC0-184D-B219-5C70576CDE2A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-109693" y="1944397"/>
            <a:ext cx="356607" cy="89255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UA" altLang="ru-UA" sz="1300" b="1" i="0" u="none" strike="noStrike" cap="none" normalizeH="0" baseline="0">
                <a:ln>
                  <a:noFill/>
                </a:ln>
                <a:solidFill>
                  <a:srgbClr val="4A4A4A"/>
                </a:solidFill>
                <a:effectLst/>
                <a:latin typeface="Open sans" panose="020F0502020204030204" pitchFamily="34" charset="0"/>
              </a:rPr>
              <a:t>You're</a:t>
            </a:r>
            <a:endParaRPr kumimoji="0" lang="ru-UA" altLang="ru-UA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68955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3E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5" r="3746"/>
          <a:stretch>
            <a:fillRect/>
          </a:stretch>
        </p:blipFill>
        <p:spPr>
          <a:xfrm>
            <a:off x="0" y="6215081"/>
            <a:ext cx="9144000" cy="657411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3098B2C-66B0-784A-8FF8-BE8B1A8FDF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800" y="-1"/>
            <a:ext cx="8172400" cy="4607793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D6835E9-712F-0747-B903-9CD540639D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800" y="4607793"/>
            <a:ext cx="8172400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5024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5" r="3746"/>
          <a:stretch>
            <a:fillRect/>
          </a:stretch>
        </p:blipFill>
        <p:spPr>
          <a:xfrm>
            <a:off x="0" y="6215081"/>
            <a:ext cx="9144000" cy="657411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E531AA1-DC92-9D44-B5F5-E79B664CBD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796" y="128127"/>
            <a:ext cx="8244408" cy="6076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0326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3E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5" r="3746"/>
          <a:stretch>
            <a:fillRect/>
          </a:stretch>
        </p:blipFill>
        <p:spPr>
          <a:xfrm>
            <a:off x="0" y="6215081"/>
            <a:ext cx="9144000" cy="657411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745F4BA-70DA-D048-914F-4850036F88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82526"/>
            <a:ext cx="9144000" cy="4892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4369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5" r="3746"/>
          <a:stretch>
            <a:fillRect/>
          </a:stretch>
        </p:blipFill>
        <p:spPr>
          <a:xfrm>
            <a:off x="0" y="6215081"/>
            <a:ext cx="9144000" cy="657411"/>
          </a:xfrm>
          <a:prstGeom prst="rect">
            <a:avLst/>
          </a:prstGeom>
        </p:spPr>
      </p:pic>
      <p:pic>
        <p:nvPicPr>
          <p:cNvPr id="3074" name="Picture 2" descr="Диаграмма ответов в Формах. Вопрос: Яким є Ваше ставлення до дистанційного навчання? Будь ласка, не обирайте взаємовиключних варіантів відповідей :-). Количество ответов: 14&amp;nbsp;ответов.">
            <a:extLst>
              <a:ext uri="{FF2B5EF4-FFF2-40B4-BE49-F238E27FC236}">
                <a16:creationId xmlns:a16="http://schemas.microsoft.com/office/drawing/2014/main" id="{8A33C12F-3E1F-BA48-B5F6-558BC5F727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04900"/>
            <a:ext cx="9144000" cy="4646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4500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3E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5" r="3746"/>
          <a:stretch>
            <a:fillRect/>
          </a:stretch>
        </p:blipFill>
        <p:spPr>
          <a:xfrm>
            <a:off x="0" y="6215081"/>
            <a:ext cx="9144000" cy="657411"/>
          </a:xfrm>
          <a:prstGeom prst="rect">
            <a:avLst/>
          </a:prstGeom>
        </p:spPr>
      </p:pic>
      <p:pic>
        <p:nvPicPr>
          <p:cNvPr id="4098" name="Picture 2" descr="Диаграмма ответов в Формах. Вопрос: Чи обґрунтоване навантаження на Вас, як здобувача вищої освіти (кількість дисциплін на семестр, кількість годин аудиторної і самостійної роботи на тиждень) ?. Количество ответов: 14&amp;nbsp;ответов.">
            <a:extLst>
              <a:ext uri="{FF2B5EF4-FFF2-40B4-BE49-F238E27FC236}">
                <a16:creationId xmlns:a16="http://schemas.microsoft.com/office/drawing/2014/main" id="{C7DADAB6-A49A-3A4F-BCCF-452062D0E4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5725"/>
            <a:ext cx="9144000" cy="414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66791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5" r="3746"/>
          <a:stretch>
            <a:fillRect/>
          </a:stretch>
        </p:blipFill>
        <p:spPr>
          <a:xfrm>
            <a:off x="0" y="6215081"/>
            <a:ext cx="9144000" cy="657411"/>
          </a:xfrm>
          <a:prstGeom prst="rect">
            <a:avLst/>
          </a:prstGeom>
        </p:spPr>
      </p:pic>
      <p:pic>
        <p:nvPicPr>
          <p:cNvPr id="5122" name="Picture 2" descr="Диаграмма ответов в Формах. Вопрос: Чи є співмірною кількість часу, відведеного на вивчення навчальних дисциплін освітньої програми, із часом, необхідним для виконання передбачених ними завдань.. Количество ответов: 14&amp;nbsp;ответов.">
            <a:extLst>
              <a:ext uri="{FF2B5EF4-FFF2-40B4-BE49-F238E27FC236}">
                <a16:creationId xmlns:a16="http://schemas.microsoft.com/office/drawing/2014/main" id="{9EECF001-B265-AF49-92D4-AA7AB58869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573"/>
            <a:ext cx="9144000" cy="4646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59701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3E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5" r="3746"/>
          <a:stretch>
            <a:fillRect/>
          </a:stretch>
        </p:blipFill>
        <p:spPr>
          <a:xfrm>
            <a:off x="0" y="6215081"/>
            <a:ext cx="9144000" cy="657411"/>
          </a:xfrm>
          <a:prstGeom prst="rect">
            <a:avLst/>
          </a:prstGeom>
        </p:spPr>
      </p:pic>
      <p:pic>
        <p:nvPicPr>
          <p:cNvPr id="6146" name="Picture 2" descr="Диаграмма ответов в Формах. Вопрос: Чи надається Вам можливість звертатися до викладача в позааудиторний час для консультацій?. Количество ответов: 14&amp;nbsp;ответов.">
            <a:extLst>
              <a:ext uri="{FF2B5EF4-FFF2-40B4-BE49-F238E27FC236}">
                <a16:creationId xmlns:a16="http://schemas.microsoft.com/office/drawing/2014/main" id="{5AA55308-293A-DD4E-92F5-3A75DEF8D3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5725"/>
            <a:ext cx="9144000" cy="414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0366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5" r="3746"/>
          <a:stretch>
            <a:fillRect/>
          </a:stretch>
        </p:blipFill>
        <p:spPr>
          <a:xfrm>
            <a:off x="0" y="6215081"/>
            <a:ext cx="9144000" cy="657411"/>
          </a:xfrm>
          <a:prstGeom prst="rect">
            <a:avLst/>
          </a:prstGeom>
        </p:spPr>
      </p:pic>
      <p:pic>
        <p:nvPicPr>
          <p:cNvPr id="1030" name="Picture 6" descr="Диаграмма ответов в Формах. Вопрос: Здобувачем вищої освіти якого рівня Ви є?. Количество ответов: 3&amp;nbsp;ответа.">
            <a:extLst>
              <a:ext uri="{FF2B5EF4-FFF2-40B4-BE49-F238E27FC236}">
                <a16:creationId xmlns:a16="http://schemas.microsoft.com/office/drawing/2014/main" id="{8B5A6839-9DDF-4E67-BEC3-306399ED33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9144000" cy="384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23094A6-42C6-7247-96B9-64172E6D2D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65445"/>
            <a:ext cx="9144000" cy="3727109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5" r="3746"/>
          <a:stretch>
            <a:fillRect/>
          </a:stretch>
        </p:blipFill>
        <p:spPr>
          <a:xfrm>
            <a:off x="0" y="6215081"/>
            <a:ext cx="9144000" cy="657411"/>
          </a:xfrm>
          <a:prstGeom prst="rect">
            <a:avLst/>
          </a:prstGeom>
        </p:spPr>
      </p:pic>
      <p:pic>
        <p:nvPicPr>
          <p:cNvPr id="7170" name="Picture 2" descr="Диаграмма ответов в Формах. Вопрос: Де ви можете отримати графіки освітнього процесу та актуальний розклад занять в університеті?. Количество ответов: 14&amp;nbsp;ответов.">
            <a:extLst>
              <a:ext uri="{FF2B5EF4-FFF2-40B4-BE49-F238E27FC236}">
                <a16:creationId xmlns:a16="http://schemas.microsoft.com/office/drawing/2014/main" id="{F09907E7-DA09-4F4F-AFD2-76D49BB844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04900"/>
            <a:ext cx="9144000" cy="4646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71088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3E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5" r="3746"/>
          <a:stretch>
            <a:fillRect/>
          </a:stretch>
        </p:blipFill>
        <p:spPr>
          <a:xfrm>
            <a:off x="0" y="6215081"/>
            <a:ext cx="9144000" cy="657411"/>
          </a:xfrm>
          <a:prstGeom prst="rect">
            <a:avLst/>
          </a:prstGeom>
        </p:spPr>
      </p:pic>
      <p:pic>
        <p:nvPicPr>
          <p:cNvPr id="8194" name="Picture 2" descr="Диаграмма ответов в Формах. Вопрос: Де Ви можете знайти інформацію щодо цілей, змісту та очікуваних результатів навчання, порядку та критеріїв оцінювання у межах окремих навчальних дисциплін?. Количество ответов: 14&amp;nbsp;ответов.">
            <a:extLst>
              <a:ext uri="{FF2B5EF4-FFF2-40B4-BE49-F238E27FC236}">
                <a16:creationId xmlns:a16="http://schemas.microsoft.com/office/drawing/2014/main" id="{B297C4C1-906B-A04A-B2D2-24F3700DAE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04900"/>
            <a:ext cx="9144000" cy="4646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09811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5" r="3746"/>
          <a:stretch>
            <a:fillRect/>
          </a:stretch>
        </p:blipFill>
        <p:spPr>
          <a:xfrm>
            <a:off x="0" y="6215081"/>
            <a:ext cx="9144000" cy="657411"/>
          </a:xfrm>
          <a:prstGeom prst="rect">
            <a:avLst/>
          </a:prstGeom>
        </p:spPr>
      </p:pic>
      <p:pic>
        <p:nvPicPr>
          <p:cNvPr id="9218" name="Picture 2" descr="Диаграмма ответов в Формах. Вопрос: Чи чіткі та зрозумілі форми контрольних заходів та критерії оцінювання Ваших знань викладачами?. Количество ответов: 14&amp;nbsp;ответов.">
            <a:extLst>
              <a:ext uri="{FF2B5EF4-FFF2-40B4-BE49-F238E27FC236}">
                <a16:creationId xmlns:a16="http://schemas.microsoft.com/office/drawing/2014/main" id="{3F87D16F-E7F4-344B-9929-1256D9A76A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5725"/>
            <a:ext cx="9144000" cy="414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23611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3E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5" r="3746"/>
          <a:stretch>
            <a:fillRect/>
          </a:stretch>
        </p:blipFill>
        <p:spPr>
          <a:xfrm>
            <a:off x="0" y="6215081"/>
            <a:ext cx="9144000" cy="657411"/>
          </a:xfrm>
          <a:prstGeom prst="rect">
            <a:avLst/>
          </a:prstGeom>
        </p:spPr>
      </p:pic>
      <p:pic>
        <p:nvPicPr>
          <p:cNvPr id="10242" name="Picture 2" descr="Диаграмма ответов в Формах. Вопрос: Чи прозоро, чесно та об’єктивно відбувається оцінювання Ваших знань викладачами?. Количество ответов: 14&amp;nbsp;ответов.">
            <a:extLst>
              <a:ext uri="{FF2B5EF4-FFF2-40B4-BE49-F238E27FC236}">
                <a16:creationId xmlns:a16="http://schemas.microsoft.com/office/drawing/2014/main" id="{D24B080A-401B-434B-9F91-E8D9816CF1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04950"/>
            <a:ext cx="9144000" cy="384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54858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5" r="3746"/>
          <a:stretch>
            <a:fillRect/>
          </a:stretch>
        </p:blipFill>
        <p:spPr>
          <a:xfrm>
            <a:off x="0" y="6215081"/>
            <a:ext cx="9144000" cy="657411"/>
          </a:xfrm>
          <a:prstGeom prst="rect">
            <a:avLst/>
          </a:prstGeom>
        </p:spPr>
      </p:pic>
      <p:pic>
        <p:nvPicPr>
          <p:cNvPr id="11266" name="Picture 2" descr="Диаграмма ответов в Формах. Вопрос: Чи достатньо Ви інформовані про наявні механізми інформаційної, освітньої, консультативної, соціальної підтримки студентів?. Количество ответов: 14&amp;nbsp;ответов.">
            <a:extLst>
              <a:ext uri="{FF2B5EF4-FFF2-40B4-BE49-F238E27FC236}">
                <a16:creationId xmlns:a16="http://schemas.microsoft.com/office/drawing/2014/main" id="{36432B2A-55DC-F54E-B7BC-10B3B8BBAC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5725"/>
            <a:ext cx="9144000" cy="414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92770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3E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5" r="3746"/>
          <a:stretch>
            <a:fillRect/>
          </a:stretch>
        </p:blipFill>
        <p:spPr>
          <a:xfrm>
            <a:off x="0" y="6215081"/>
            <a:ext cx="9144000" cy="657411"/>
          </a:xfrm>
          <a:prstGeom prst="rect">
            <a:avLst/>
          </a:prstGeom>
        </p:spPr>
      </p:pic>
      <p:pic>
        <p:nvPicPr>
          <p:cNvPr id="12290" name="Picture 2" descr="Диаграмма ответов в Формах. Вопрос: До кого Ви можете звернутися для запобігання та врегулювання конфліктних ситуацій із викладачами?. Количество ответов: .">
            <a:extLst>
              <a:ext uri="{FF2B5EF4-FFF2-40B4-BE49-F238E27FC236}">
                <a16:creationId xmlns:a16="http://schemas.microsoft.com/office/drawing/2014/main" id="{2EDB41C6-C1E6-6543-A519-F2E7B4EF48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4625"/>
            <a:ext cx="9144000" cy="3967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57519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5" r="3746"/>
          <a:stretch>
            <a:fillRect/>
          </a:stretch>
        </p:blipFill>
        <p:spPr>
          <a:xfrm>
            <a:off x="0" y="6215081"/>
            <a:ext cx="9144000" cy="657411"/>
          </a:xfrm>
          <a:prstGeom prst="rect">
            <a:avLst/>
          </a:prstGeom>
        </p:spPr>
      </p:pic>
      <p:pic>
        <p:nvPicPr>
          <p:cNvPr id="13314" name="Picture 2" descr="Диаграмма ответов в Формах. Вопрос: Яким чином Ви дотримуєтеся академічної доброчесності під час навчання?. Количество ответов: 14&amp;nbsp;ответов.">
            <a:extLst>
              <a:ext uri="{FF2B5EF4-FFF2-40B4-BE49-F238E27FC236}">
                <a16:creationId xmlns:a16="http://schemas.microsoft.com/office/drawing/2014/main" id="{1144C346-236E-5D4D-AF2C-22CEA76E93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5713"/>
            <a:ext cx="9144000" cy="434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02064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3E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5" r="3746"/>
          <a:stretch>
            <a:fillRect/>
          </a:stretch>
        </p:blipFill>
        <p:spPr>
          <a:xfrm>
            <a:off x="0" y="6215081"/>
            <a:ext cx="9144000" cy="657411"/>
          </a:xfrm>
          <a:prstGeom prst="rect">
            <a:avLst/>
          </a:prstGeom>
        </p:spPr>
      </p:pic>
      <p:pic>
        <p:nvPicPr>
          <p:cNvPr id="14338" name="Picture 2" descr="Диаграмма ответов в Формах. Вопрос: Як ви оцінюєте організацію наукових і практичних заходів професійної діяльності (конференції, тренінги, зарубіжні лектори тощо), які проводяться в університеті?. Количество ответов: 14&amp;nbsp;ответов.">
            <a:extLst>
              <a:ext uri="{FF2B5EF4-FFF2-40B4-BE49-F238E27FC236}">
                <a16:creationId xmlns:a16="http://schemas.microsoft.com/office/drawing/2014/main" id="{CC1075D2-BB1B-E54A-9A41-33BAA65712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5725"/>
            <a:ext cx="9144000" cy="414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0952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5" r="3746"/>
          <a:stretch>
            <a:fillRect/>
          </a:stretch>
        </p:blipFill>
        <p:spPr>
          <a:xfrm>
            <a:off x="0" y="6215081"/>
            <a:ext cx="9144000" cy="657411"/>
          </a:xfrm>
          <a:prstGeom prst="rect">
            <a:avLst/>
          </a:prstGeom>
        </p:spPr>
      </p:pic>
      <p:pic>
        <p:nvPicPr>
          <p:cNvPr id="15362" name="Picture 2" descr="Диаграмма ответов в Формах. Вопрос: Чи достатньою є кількість тижнів для проходження виробничих практик?. Количество ответов: 14&amp;nbsp;ответов.">
            <a:extLst>
              <a:ext uri="{FF2B5EF4-FFF2-40B4-BE49-F238E27FC236}">
                <a16:creationId xmlns:a16="http://schemas.microsoft.com/office/drawing/2014/main" id="{602FE5E1-CCC4-EE4D-8C42-D4208DC615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04950"/>
            <a:ext cx="9144000" cy="384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22917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3E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5" r="3746"/>
          <a:stretch>
            <a:fillRect/>
          </a:stretch>
        </p:blipFill>
        <p:spPr>
          <a:xfrm>
            <a:off x="0" y="6215081"/>
            <a:ext cx="9144000" cy="657411"/>
          </a:xfrm>
          <a:prstGeom prst="rect">
            <a:avLst/>
          </a:prstGeom>
        </p:spPr>
      </p:pic>
      <p:pic>
        <p:nvPicPr>
          <p:cNvPr id="16386" name="Picture 2" descr="Диаграмма ответов в Формах. Вопрос: Чи поєднуєте ви навчання з роботою?. Количество ответов: 14&amp;nbsp;ответов.">
            <a:extLst>
              <a:ext uri="{FF2B5EF4-FFF2-40B4-BE49-F238E27FC236}">
                <a16:creationId xmlns:a16="http://schemas.microsoft.com/office/drawing/2014/main" id="{D19BFC2D-EB20-9C46-BDC5-74FE87E5D7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04950"/>
            <a:ext cx="9144000" cy="384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68788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3E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5" r="3746"/>
          <a:stretch>
            <a:fillRect/>
          </a:stretch>
        </p:blipFill>
        <p:spPr>
          <a:xfrm>
            <a:off x="0" y="6215081"/>
            <a:ext cx="9144000" cy="657411"/>
          </a:xfrm>
          <a:prstGeom prst="rect">
            <a:avLst/>
          </a:prstGeom>
        </p:spPr>
      </p:pic>
      <p:pic>
        <p:nvPicPr>
          <p:cNvPr id="3076" name="Picture 4" descr="Диаграмма ответов в Формах. Вопрос: На якому курсі Ви навчаєтеся?. Количество ответов: 3&amp;nbsp;ответа.">
            <a:extLst>
              <a:ext uri="{FF2B5EF4-FFF2-40B4-BE49-F238E27FC236}">
                <a16:creationId xmlns:a16="http://schemas.microsoft.com/office/drawing/2014/main" id="{850F0AF2-2DAB-420A-A6F5-79F28DD630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9144000" cy="384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38101AB-3FFF-DB49-AE3A-E53BB43095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350" y="1340768"/>
            <a:ext cx="8877300" cy="38481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5" r="3746"/>
          <a:stretch>
            <a:fillRect/>
          </a:stretch>
        </p:blipFill>
        <p:spPr>
          <a:xfrm>
            <a:off x="0" y="6215081"/>
            <a:ext cx="9144000" cy="657411"/>
          </a:xfrm>
          <a:prstGeom prst="rect">
            <a:avLst/>
          </a:prstGeom>
        </p:spPr>
      </p:pic>
      <p:pic>
        <p:nvPicPr>
          <p:cNvPr id="17410" name="Picture 2" descr="Диаграмма ответов в Формах. Вопрос: Чи приймає студентське самоврядування університету (факультету) участь у процедурах внутрішнього забезпечення якості даної освітньої програми?. Количество ответов: 14&amp;nbsp;ответов.">
            <a:extLst>
              <a:ext uri="{FF2B5EF4-FFF2-40B4-BE49-F238E27FC236}">
                <a16:creationId xmlns:a16="http://schemas.microsoft.com/office/drawing/2014/main" id="{2D57A50A-169C-5E47-A37D-996C196B7E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5725"/>
            <a:ext cx="9144000" cy="414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19724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3E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5" r="3746"/>
          <a:stretch>
            <a:fillRect/>
          </a:stretch>
        </p:blipFill>
        <p:spPr>
          <a:xfrm>
            <a:off x="0" y="6215081"/>
            <a:ext cx="9144000" cy="657411"/>
          </a:xfrm>
          <a:prstGeom prst="rect">
            <a:avLst/>
          </a:prstGeom>
        </p:spPr>
      </p:pic>
      <p:pic>
        <p:nvPicPr>
          <p:cNvPr id="18434" name="Picture 2" descr="Диаграмма ответов в Формах. Вопрос: Чи задоволені Ви якістю навчально-методичної літератури, яка є у наявності у бібліотеці, репозиторії університету?. Количество ответов: 14&amp;nbsp;ответов.">
            <a:extLst>
              <a:ext uri="{FF2B5EF4-FFF2-40B4-BE49-F238E27FC236}">
                <a16:creationId xmlns:a16="http://schemas.microsoft.com/office/drawing/2014/main" id="{E6E65E1C-51B4-684C-B4F7-B81608BDD4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5725"/>
            <a:ext cx="9144000" cy="414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92616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5" r="3746"/>
          <a:stretch>
            <a:fillRect/>
          </a:stretch>
        </p:blipFill>
        <p:spPr>
          <a:xfrm>
            <a:off x="0" y="6215081"/>
            <a:ext cx="9144000" cy="657411"/>
          </a:xfrm>
          <a:prstGeom prst="rect">
            <a:avLst/>
          </a:prstGeom>
        </p:spPr>
      </p:pic>
      <p:pic>
        <p:nvPicPr>
          <p:cNvPr id="19458" name="Picture 2" descr="Диаграмма ответов в Формах. Вопрос: Чи є безоплатним в університеті доступ до відповідної інфраструктури та інформаційних ресурсів, потрібних для навчання в межах освітньої програми?. Количество ответов: 14&amp;nbsp;ответов.">
            <a:extLst>
              <a:ext uri="{FF2B5EF4-FFF2-40B4-BE49-F238E27FC236}">
                <a16:creationId xmlns:a16="http://schemas.microsoft.com/office/drawing/2014/main" id="{43EF6FFD-94CA-D646-A2D9-DA3E130E42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5725"/>
            <a:ext cx="9144000" cy="414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24329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3E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5" r="3746"/>
          <a:stretch>
            <a:fillRect/>
          </a:stretch>
        </p:blipFill>
        <p:spPr>
          <a:xfrm>
            <a:off x="0" y="6215081"/>
            <a:ext cx="9144000" cy="657411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39B4195-F40F-7F48-9DD9-2F33AB6989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788" y="13483"/>
            <a:ext cx="8388424" cy="585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2816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5" r="3746"/>
          <a:stretch>
            <a:fillRect/>
          </a:stretch>
        </p:blipFill>
        <p:spPr>
          <a:xfrm>
            <a:off x="0" y="6215081"/>
            <a:ext cx="9144000" cy="657411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408E2F8-4940-D444-89D0-0ABD7B08D4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67254"/>
            <a:ext cx="9144000" cy="4523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7842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5" r="3746"/>
          <a:stretch>
            <a:fillRect/>
          </a:stretch>
        </p:blipFill>
        <p:spPr>
          <a:xfrm>
            <a:off x="0" y="6215081"/>
            <a:ext cx="9144000" cy="657411"/>
          </a:xfrm>
          <a:prstGeom prst="rect">
            <a:avLst/>
          </a:prstGeom>
        </p:spPr>
      </p:pic>
      <p:pic>
        <p:nvPicPr>
          <p:cNvPr id="30722" name="Picture 2" descr="Диаграмма ответов в Формах. Вопрос: Форма навчання. Количество ответов: 3&amp;nbsp;ответа.">
            <a:extLst>
              <a:ext uri="{FF2B5EF4-FFF2-40B4-BE49-F238E27FC236}">
                <a16:creationId xmlns:a16="http://schemas.microsoft.com/office/drawing/2014/main" id="{B7EBF42D-E131-48CE-97CB-68E7D1BC75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9144000" cy="384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40A36B6-97D3-B94B-8211-A5A7149800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600" y="1473200"/>
            <a:ext cx="8940800" cy="391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3832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3E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5" r="3746"/>
          <a:stretch>
            <a:fillRect/>
          </a:stretch>
        </p:blipFill>
        <p:spPr>
          <a:xfrm>
            <a:off x="0" y="6215081"/>
            <a:ext cx="9144000" cy="657411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DCA57FF-B3C4-4242-983D-A1E7B626E3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00" y="1460500"/>
            <a:ext cx="8940800" cy="393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6930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5" r="3746"/>
          <a:stretch>
            <a:fillRect/>
          </a:stretch>
        </p:blipFill>
        <p:spPr>
          <a:xfrm>
            <a:off x="0" y="6215081"/>
            <a:ext cx="9144000" cy="657411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2D7AA5E-17C7-C14F-BADC-7552B8FF5A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32556"/>
            <a:ext cx="9144000" cy="3792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7219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3E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5" r="3746"/>
          <a:stretch>
            <a:fillRect/>
          </a:stretch>
        </p:blipFill>
        <p:spPr>
          <a:xfrm>
            <a:off x="0" y="6215081"/>
            <a:ext cx="9144000" cy="657411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28DD26A-EE11-344F-AC1B-6D7FF71086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827" y="370806"/>
            <a:ext cx="8772346" cy="429358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0DEAF50-9DF6-364A-8B7B-0F98146CE3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5696" y="4662367"/>
            <a:ext cx="4823520" cy="1554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6827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5" r="3746"/>
          <a:stretch>
            <a:fillRect/>
          </a:stretch>
        </p:blipFill>
        <p:spPr>
          <a:xfrm>
            <a:off x="0" y="6215081"/>
            <a:ext cx="9144000" cy="65741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931A3CC-8CC4-DE45-B61B-143458DA9C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768" y="11487"/>
            <a:ext cx="8748464" cy="5840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562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3E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5" r="3746"/>
          <a:stretch>
            <a:fillRect/>
          </a:stretch>
        </p:blipFill>
        <p:spPr>
          <a:xfrm>
            <a:off x="0" y="6215081"/>
            <a:ext cx="9144000" cy="657411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1551593-1C58-034D-857A-E690F407FF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760" y="1124744"/>
            <a:ext cx="8892480" cy="3940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6340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</TotalTime>
  <Words>55</Words>
  <Application>Microsoft Macintosh PowerPoint</Application>
  <PresentationFormat>Экран (4:3)</PresentationFormat>
  <Paragraphs>2</Paragraphs>
  <Slides>34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40" baseType="lpstr">
      <vt:lpstr>Arial</vt:lpstr>
      <vt:lpstr>Calibri</vt:lpstr>
      <vt:lpstr>Georgia</vt:lpstr>
      <vt:lpstr>Open sans</vt:lpstr>
      <vt:lpstr>Times New Roman</vt:lpstr>
      <vt:lpstr>Тема Office</vt:lpstr>
      <vt:lpstr>    У період з 23 по 26 квітня 2021 р. було проведено анонімне анкетування студентів денної форми навчання  щодо оцінювання якості освітньої програми "Право"   У опитуванні взяли участь 14 респонденти - студенти (4 курс, групи ПР б-41, ПР б інт-21). 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Управління маркетинговою освітою у вищих навчальних закладах</dc:title>
  <dc:creator>Колокольчик</dc:creator>
  <cp:lastModifiedBy>Microsoft Office User</cp:lastModifiedBy>
  <cp:revision>47</cp:revision>
  <dcterms:created xsi:type="dcterms:W3CDTF">2017-02-23T18:07:54Z</dcterms:created>
  <dcterms:modified xsi:type="dcterms:W3CDTF">2021-05-13T10:44:16Z</dcterms:modified>
</cp:coreProperties>
</file>