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EB58-8AAC-4DE1-8D4A-060A652E1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07BB9-3A80-47B9-96F7-B5B776863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009-3275-457C-BC6F-98FB291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80AB0-46AD-4888-8D75-B272B557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D07FE-AAB1-4A68-8DA0-E60C8DA2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973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4177-5D49-4039-AFF1-BCE1FE42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4E76E9-3D36-40C5-84C7-FB74BD295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B9C7C-9631-4CC5-9E7B-42CEA5DA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082E1-2DEC-4F23-8808-1A8887A2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7D793-C35D-4A09-9C70-4F6E0D18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89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D7854C-B632-4425-8E88-BFB58E773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1E438-37E4-43CF-BBFF-C3F88777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0E231-340A-4D75-B990-EB152194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7D605-D039-43DB-B340-78154ADD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2B201-76F5-4C3B-991D-E1424038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47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68ABC-7726-481D-A6D6-7488ABFE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FF5A-E8AB-4F3F-AD63-06521137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65AA4-8D8A-419D-B4E5-5AA215DE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DC945-9F8E-4ED9-97FA-72D5F394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33D72-0DF5-487E-BFF3-9361AF85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7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C2648-61A4-4F44-B456-E9C28410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4D6B3-039C-464A-9F08-1E89F443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617AA-2942-4ECB-8EC1-FC7FEF1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66BAA-7A96-4104-AD49-3AE679C4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BF0DB-A1A2-455A-9383-F4C991F1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761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5F35-3420-4FAE-AE6D-461553C9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F976E-111D-43E3-8518-5176FB92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608D78-97E3-41DB-8A95-FD4F0BA0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1BD8D-090E-4F15-A51C-8F998E05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66FAE-8721-407E-9777-569DDD5F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41249-0858-4CFF-9FE2-D7393F18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32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279A5-1C44-4DCD-867C-6A2BB305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CCF29-180E-4EFB-BEA5-0CCEE436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197B7-3780-4317-A004-22DDAC7B6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6053C1-15F5-4EEC-A5C7-D90D984B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53A15D-182F-4A4F-8040-32C95CEF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4CDE5-C158-48D8-87C1-C665A0C0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CEA7AF-6A1D-4DC8-9FEB-C45CB479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3EA472-2A9A-42D6-ADC7-802F5A47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69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B12B-2423-48E7-9026-D25E9A8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9E900-9C57-4809-97E5-93C1EC6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612680-6619-4BDA-8651-12E1659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C95054-088D-4D28-A02F-384AC43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01C189-03B2-4180-A3F4-9D4ED04B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42334E-816F-4A7A-8CE6-E2B1791E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BD578F-2B92-41AE-9330-E385B0B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66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1D8D4-E6CB-4812-9205-24C95577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39D7F-E2F7-4C88-A89B-59D1B9A7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B34A85-55E8-46BC-9F88-1E07132F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859C9-A982-437C-A76F-BE67C3C4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FD944-2C23-45BE-89B9-3ADFE561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801BC-332D-4F9B-B12A-0A72C649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0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BDF4-5B7C-4BFC-8D0B-A5F1443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51B41C-9D47-4F33-ADBB-D250EF49D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65A9C9-04B0-46B3-A629-F1A5984AC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4FB82-A6C0-438D-92F2-692A80E2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173E2-AA3D-46D3-B5A0-8D42A86D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3F8C7-DF62-4C29-AE9C-D0053E3E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04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B2E6F-07D9-4E9A-9FB7-BA0B9B94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2B422-5D97-4CA2-8C8B-DCF89C77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D2915-2113-4CFC-A319-B9A7C23DA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151A0-2FF0-45EF-8B27-F537C93EF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DA83E-325C-4B28-889E-120A79ED3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378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7101A-DE9C-44A7-92E6-60DD39993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анонімного опитування здобувачів</a:t>
            </a:r>
            <a:br>
              <a:rPr lang="uk-UA" dirty="0"/>
            </a:br>
            <a:r>
              <a:rPr lang="uk-UA" dirty="0"/>
              <a:t>вищої освіти 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EB3F0-3FA4-45D4-86FC-EA7BE3880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dirty="0"/>
              <a:t>освітня програма «Право», ступінь бакалавра, 1-й курс</a:t>
            </a:r>
          </a:p>
          <a:p>
            <a:r>
              <a:rPr lang="uk-UA" dirty="0"/>
              <a:t>денна форма навчання (9 здобувачів)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696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CE840-9598-45C7-A56E-DC30BF676C3F}"/>
              </a:ext>
            </a:extLst>
          </p:cNvPr>
          <p:cNvSpPr txBox="1"/>
          <p:nvPr/>
        </p:nvSpPr>
        <p:spPr>
          <a:xfrm>
            <a:off x="1113183" y="954156"/>
            <a:ext cx="103101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У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разі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якщо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попередньому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питанні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відповіли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незадоволений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(-на) -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вкажіть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коротко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свої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зауваження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/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пропозиції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ru-RU" b="1" i="0" dirty="0">
              <a:solidFill>
                <a:srgbClr val="202124"/>
              </a:solidFill>
              <a:effectLst/>
              <a:latin typeface="Roboto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Взагалі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то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дистанційне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навчання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мені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подобається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тим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що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поганий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зв'язок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і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важко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сприймати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інформацію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. Але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викладачі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намагаються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надавати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знання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і в таких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умовах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36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42F14-6471-46C7-A08F-DF551A6C6C87}"/>
              </a:ext>
            </a:extLst>
          </p:cNvPr>
          <p:cNvSpPr txBox="1"/>
          <p:nvPr/>
        </p:nvSpPr>
        <p:spPr>
          <a:xfrm>
            <a:off x="1086677" y="719075"/>
            <a:ext cx="10283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викладачі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на Вашу думку,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вміють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доступно і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зрозуміло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пояснити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навчальний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матеріал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зацікавити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вивченні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своєї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дисципліни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? (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вкажіть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до 5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прізвищ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викладачів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через кому, без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ініціалів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).</a:t>
            </a:r>
            <a:br>
              <a:rPr lang="ru-RU" dirty="0"/>
            </a:br>
            <a:endParaRPr lang="LID4096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2F9E59A-70EF-4F3B-B5F2-A0EA9EFDC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85443"/>
              </p:ext>
            </p:extLst>
          </p:nvPr>
        </p:nvGraphicFramePr>
        <p:xfrm>
          <a:off x="2464904" y="1642405"/>
          <a:ext cx="6811618" cy="298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5809">
                  <a:extLst>
                    <a:ext uri="{9D8B030D-6E8A-4147-A177-3AD203B41FA5}">
                      <a16:colId xmlns:a16="http://schemas.microsoft.com/office/drawing/2014/main" val="3753830715"/>
                    </a:ext>
                  </a:extLst>
                </a:gridCol>
                <a:gridCol w="3405809">
                  <a:extLst>
                    <a:ext uri="{9D8B030D-6E8A-4147-A177-3AD203B41FA5}">
                      <a16:colId xmlns:a16="http://schemas.microsoft.com/office/drawing/2014/main" val="1191257333"/>
                    </a:ext>
                  </a:extLst>
                </a:gridCol>
              </a:tblGrid>
              <a:tr h="557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Прізвище</a:t>
                      </a:r>
                      <a:r>
                        <a:rPr lang="ru-RU" sz="1800" b="1" u="none" strike="noStrike" dirty="0">
                          <a:effectLst/>
                          <a:latin typeface="Google Sans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викладача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Кількість</a:t>
                      </a:r>
                      <a:r>
                        <a:rPr lang="ru-RU" sz="1800" b="1" u="none" strike="noStrike" dirty="0">
                          <a:effectLst/>
                          <a:latin typeface="Google Sans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згадок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11877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Гладкий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>
                          <a:effectLst/>
                          <a:latin typeface="Google Sans"/>
                        </a:rPr>
                        <a:t>7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675569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Карнаухова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>
                          <a:effectLst/>
                          <a:latin typeface="Google Sans"/>
                        </a:rPr>
                        <a:t>3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4229252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Орел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7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3762385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Google Sans"/>
                        </a:rPr>
                        <a:t>Сарапин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4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128799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Google Sans"/>
                        </a:rPr>
                        <a:t>Симоненко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952646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Google Sans"/>
                        </a:rPr>
                        <a:t>Шумський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7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82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B4F54-94EE-4DB3-B1DA-1D4BF949F800}"/>
              </a:ext>
            </a:extLst>
          </p:cNvPr>
          <p:cNvSpPr txBox="1"/>
          <p:nvPr/>
        </p:nvSpPr>
        <p:spPr>
          <a:xfrm>
            <a:off x="781878" y="742122"/>
            <a:ext cx="107740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Назвіть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дистанційні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курси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за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наповненістю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активністю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консультування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викладача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перевірці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завдань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тестів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тощо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не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дозволяють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у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повній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мірі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досягти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цілі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та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отримати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певні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результати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навчання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(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вкажіть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до 5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повних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назв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навчальних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дисциплін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через кому без лапок).</a:t>
            </a:r>
            <a:endParaRPr lang="en-US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/>
            <a:endParaRPr lang="en-US" b="1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Для мене таких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Теорія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держави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і права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Ідпзк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Українська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мова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за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професійним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спрямуванням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задовільняє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дистанційні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курси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створено нормально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Інтернет-технології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в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юридичній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діяльності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Таких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7812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иаграмма ответов в Формах. Вопрос: Чи дають можливість дистанційні технології навчання, які застосовуються в ПУЕТ, достатньою мірою опанувати навчальні дисципліни, які вивчаються? (Просимо дати відповідь за Вашим об'єктивним переконанням без урахування ставлення до дистанційного навчання чи індивідуальних перешкод для його повноцінного використання). Количество ответов: 9&amp;nbsp;ответов.">
            <a:extLst>
              <a:ext uri="{FF2B5EF4-FFF2-40B4-BE49-F238E27FC236}">
                <a16:creationId xmlns:a16="http://schemas.microsoft.com/office/drawing/2014/main" id="{9C1DD907-FBBD-49A4-8E91-FD864928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4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иаграмма ответов в Формах. Вопрос: Яким є Ваше ставлення до дистанційного навчання? Будь ласка, не обирайте взаємовиключних варіантів відповідей :-). Количество ответов: 9&amp;nbsp;ответов.">
            <a:extLst>
              <a:ext uri="{FF2B5EF4-FFF2-40B4-BE49-F238E27FC236}">
                <a16:creationId xmlns:a16="http://schemas.microsoft.com/office/drawing/2014/main" id="{093D22F7-4C03-4F6B-B7B7-96352346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6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иаграмма ответов в Формах. Вопрос: Чи обґрунтоване навантаження на Вас, як здобувача вищої освіти (кількість дисциплін на семестр, кількість годин аудиторної і самостійної роботи на тиждень) ?. Количество ответов: 9&amp;nbsp;ответов.">
            <a:extLst>
              <a:ext uri="{FF2B5EF4-FFF2-40B4-BE49-F238E27FC236}">
                <a16:creationId xmlns:a16="http://schemas.microsoft.com/office/drawing/2014/main" id="{A738A1C9-148F-49C5-B85F-1C69B833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5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иаграмма ответов в Формах. Вопрос: Чи є співмірною кількість часу, відведеного на вивчення навчальних дисциплін освітньої програми, із часом, необхідним для виконання передбачених ними завдань.. Количество ответов: 9&amp;nbsp;ответов.">
            <a:extLst>
              <a:ext uri="{FF2B5EF4-FFF2-40B4-BE49-F238E27FC236}">
                <a16:creationId xmlns:a16="http://schemas.microsoft.com/office/drawing/2014/main" id="{2E37ABBC-5D8F-4000-A391-3C04F25B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7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иаграмма ответов в Формах. Вопрос: Чи надається Вам можливість звертатися до викладача в позааудиторний час для консультацій?. Количество ответов: 9&amp;nbsp;ответов.">
            <a:extLst>
              <a:ext uri="{FF2B5EF4-FFF2-40B4-BE49-F238E27FC236}">
                <a16:creationId xmlns:a16="http://schemas.microsoft.com/office/drawing/2014/main" id="{A565CA45-DB34-4D02-B92E-4EE4DE49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8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иаграмма ответов в Формах. Вопрос: Де ви можете отримати графіки освітнього процесу та актуальний розклад занять в університеті?. Количество ответов: 9&amp;nbsp;ответов.">
            <a:extLst>
              <a:ext uri="{FF2B5EF4-FFF2-40B4-BE49-F238E27FC236}">
                <a16:creationId xmlns:a16="http://schemas.microsoft.com/office/drawing/2014/main" id="{65EDAC19-2446-4B35-8C37-A4669C7C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иаграмма ответов в Формах. Вопрос: Де Ви можете знайти інформацію щодо цілей, змісту та очікуваних результатів навчання, порядку та критеріїв оцінювання у межах окремих навчальних дисциплін?. Количество ответов: 9&amp;nbsp;ответов.">
            <a:extLst>
              <a:ext uri="{FF2B5EF4-FFF2-40B4-BE49-F238E27FC236}">
                <a16:creationId xmlns:a16="http://schemas.microsoft.com/office/drawing/2014/main" id="{FF4C3D21-B164-401A-8C13-AD60F3DE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3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иаграмма ответов в Формах. Вопрос: На скільки Ви задоволені навчанням за обраною освітньою програмою?. Количество ответов: 9&amp;nbsp;ответов.">
            <a:extLst>
              <a:ext uri="{FF2B5EF4-FFF2-40B4-BE49-F238E27FC236}">
                <a16:creationId xmlns:a16="http://schemas.microsoft.com/office/drawing/2014/main" id="{33FBB37A-1A52-4610-8578-71B89C11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8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иаграмма ответов в Формах. Вопрос: Чи чіткі та зрозумілі форми контрольних заходів та критерії оцінювання Ваших знань викладачами?. Количество ответов: 9&amp;nbsp;ответов.">
            <a:extLst>
              <a:ext uri="{FF2B5EF4-FFF2-40B4-BE49-F238E27FC236}">
                <a16:creationId xmlns:a16="http://schemas.microsoft.com/office/drawing/2014/main" id="{1009E541-7E56-4504-BA58-E3BDCD95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4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иаграмма ответов в Формах. Вопрос: Чи прозоро, чесно та об’єктивно відбувається оцінювання Ваших знань викладачами?. Количество ответов: 9&amp;nbsp;ответов.">
            <a:extLst>
              <a:ext uri="{FF2B5EF4-FFF2-40B4-BE49-F238E27FC236}">
                <a16:creationId xmlns:a16="http://schemas.microsoft.com/office/drawing/2014/main" id="{341EBE6B-65AB-4659-A8F9-66982867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иаграмма ответов в Формах. Вопрос: Чи достатньо Ви інформовані про наявні механізми інформаційної, освітньої, консультативної, соціальної підтримки студентів?. Количество ответов: 9&amp;nbsp;ответов.">
            <a:extLst>
              <a:ext uri="{FF2B5EF4-FFF2-40B4-BE49-F238E27FC236}">
                <a16:creationId xmlns:a16="http://schemas.microsoft.com/office/drawing/2014/main" id="{D53E6DB6-CEBE-4507-9807-B90207E6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01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иаграмма ответов в Формах. Вопрос: До кого Ви можете звернутися для запобігання та врегулювання конфліктних ситуацій із викладачами?. Количество ответов: .">
            <a:extLst>
              <a:ext uri="{FF2B5EF4-FFF2-40B4-BE49-F238E27FC236}">
                <a16:creationId xmlns:a16="http://schemas.microsoft.com/office/drawing/2014/main" id="{B37A62B9-C93B-4B04-BE4E-23F77795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1219200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8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аграмма ответов в Формах. Вопрос: Яким чином Ви дотримуєтеся академічної доброчесності під час навчання?. Количество ответов: 9&amp;nbsp;ответов.">
            <a:extLst>
              <a:ext uri="{FF2B5EF4-FFF2-40B4-BE49-F238E27FC236}">
                <a16:creationId xmlns:a16="http://schemas.microsoft.com/office/drawing/2014/main" id="{680FCDE8-B4D1-4AFB-9C9C-77903B7E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4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иаграмма ответов в Формах. Вопрос: Як ви оцінюєте організацію наукових і практичних заходів професійної діяльності (конференції, тренінги, зарубіжні лектори тощо), які проводяться в університеті?. Количество ответов: 9&amp;nbsp;ответов.">
            <a:extLst>
              <a:ext uri="{FF2B5EF4-FFF2-40B4-BE49-F238E27FC236}">
                <a16:creationId xmlns:a16="http://schemas.microsoft.com/office/drawing/2014/main" id="{D9E88D88-25C2-4AE8-A051-F72E0F31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3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аграмма ответов в Формах. Вопрос: Чи достатньою є кількість тижнів для проходження виробничих практик?. Количество ответов: 9&amp;nbsp;ответов.">
            <a:extLst>
              <a:ext uri="{FF2B5EF4-FFF2-40B4-BE49-F238E27FC236}">
                <a16:creationId xmlns:a16="http://schemas.microsoft.com/office/drawing/2014/main" id="{328CCD1F-9E13-4600-83B5-CBCFD3D3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иаграмма ответов в Формах. Вопрос: Чи поєднуєте ви навчання з роботою?. Количество ответов: 9&amp;nbsp;ответов.">
            <a:extLst>
              <a:ext uri="{FF2B5EF4-FFF2-40B4-BE49-F238E27FC236}">
                <a16:creationId xmlns:a16="http://schemas.microsoft.com/office/drawing/2014/main" id="{80D819C5-813F-40F3-9D20-FD73D2F2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6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аграмма ответов в Формах. Вопрос: Чи приймає студентське самоврядування університету (факультету) участь у процедурах внутрішнього забезпечення якості даної освітньої програми?. Количество ответов: 9&amp;nbsp;ответов.">
            <a:extLst>
              <a:ext uri="{FF2B5EF4-FFF2-40B4-BE49-F238E27FC236}">
                <a16:creationId xmlns:a16="http://schemas.microsoft.com/office/drawing/2014/main" id="{CE23AB19-C198-4401-A5DC-DD953F2A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2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аграмма ответов в Формах. Вопрос: Чи задоволені Ви якістю навчально-методичної літератури, яка є у наявності у бібліотеці, репозиторії університету?. Количество ответов: 9&amp;nbsp;ответов.">
            <a:extLst>
              <a:ext uri="{FF2B5EF4-FFF2-40B4-BE49-F238E27FC236}">
                <a16:creationId xmlns:a16="http://schemas.microsoft.com/office/drawing/2014/main" id="{1B3CD48C-EB50-465D-9C16-E7D81871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8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Диаграмма ответов в Формах. Вопрос: Як би Ви оцінили свою відвідуваність навчальних занять?. Количество ответов: 9&amp;nbsp;ответов.">
            <a:extLst>
              <a:ext uri="{FF2B5EF4-FFF2-40B4-BE49-F238E27FC236}">
                <a16:creationId xmlns:a16="http://schemas.microsoft.com/office/drawing/2014/main" id="{FE479F1D-2D90-474D-A88E-02F234D6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иаграмма ответов в Формах. Вопрос: Чи є безоплатним в університеті доступ до відповідної інфраструктури та інформаційних ресурсів, потрібних для навчання в межах освітньої програми?. Количество ответов: 9&amp;nbsp;ответов.">
            <a:extLst>
              <a:ext uri="{FF2B5EF4-FFF2-40B4-BE49-F238E27FC236}">
                <a16:creationId xmlns:a16="http://schemas.microsoft.com/office/drawing/2014/main" id="{86A8CD90-60A0-4E94-BCEA-DF22D332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85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8DEBD2-0E2C-4BA7-876E-EC074DC28CA8}"/>
              </a:ext>
            </a:extLst>
          </p:cNvPr>
          <p:cNvSpPr txBox="1"/>
          <p:nvPr/>
        </p:nvSpPr>
        <p:spPr>
          <a:xfrm>
            <a:off x="834887" y="848139"/>
            <a:ext cx="1066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додаткові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освітні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послуги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хотіли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б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бачити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нашому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університеті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(клуби за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інтересами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спортивні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секції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тощо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)?</a:t>
            </a:r>
            <a:endParaRPr lang="en-US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На даний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момент,мене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влаштовує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Підготовка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до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ЗНО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онлайн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вже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наявні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Ніяких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спортивні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секції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рахунок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спортивних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секцій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влаштовує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але через карантин не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встиг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вступити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до них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влаштовує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Мене 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влаштовує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що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потрібно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вже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Спортивні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секції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77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D293E-F9A5-4C95-A84A-D99006BBBB6A}"/>
              </a:ext>
            </a:extLst>
          </p:cNvPr>
          <p:cNvSpPr txBox="1"/>
          <p:nvPr/>
        </p:nvSpPr>
        <p:spPr>
          <a:xfrm>
            <a:off x="901148" y="1537252"/>
            <a:ext cx="10363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МОЇ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ПРОПОЗИЦІЇ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(у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разі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якщо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хотіли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б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висловитися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щодо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питання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яке не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було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сформульовано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вище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і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вважаєте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це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важливим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для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забезпечення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якості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навчання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за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освітньою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програмою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забезпечення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Ваших прав як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учасників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освітнього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процесу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).</a:t>
            </a:r>
            <a:endParaRPr lang="en-US" b="1" i="0" dirty="0">
              <a:solidFill>
                <a:srgbClr val="202124"/>
              </a:solidFill>
              <a:effectLst/>
              <a:latin typeface="Roboto"/>
            </a:endParaRPr>
          </a:p>
          <a:p>
            <a:pPr algn="l"/>
            <a:endParaRPr lang="en-US" dirty="0">
              <a:solidFill>
                <a:srgbClr val="202124"/>
              </a:solidFill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Швидше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б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вийти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очне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навчання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данний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момент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ніяких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скарг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і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пропозицій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3714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иаграмма ответов в Формах. Вопрос: Яким чином Вам як студентам на даній освітній програмі забезпечена можливість формування індивідуальної освітньої траєкторії?. Количество ответов: 9&amp;nbsp;ответов.">
            <a:extLst>
              <a:ext uri="{FF2B5EF4-FFF2-40B4-BE49-F238E27FC236}">
                <a16:creationId xmlns:a16="http://schemas.microsoft.com/office/drawing/2014/main" id="{F3546974-3232-4BB2-9678-EB45188E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1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8DDBEE-43AE-4B20-859B-65462F042D84}"/>
              </a:ext>
            </a:extLst>
          </p:cNvPr>
          <p:cNvSpPr txBox="1"/>
          <p:nvPr/>
        </p:nvSpPr>
        <p:spPr>
          <a:xfrm>
            <a:off x="1139687" y="795130"/>
            <a:ext cx="10296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фахові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вибіркові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дисципліни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Ви б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хотіли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додатково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вивчати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ru-RU" b="1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Теорію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держави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і права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Ідпзк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психологія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Філософію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Адміністративне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Криміналістика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процесуальне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якщо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вона є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вибірковою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Ораторське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мистецтво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можливо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Філософія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права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Теорія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держави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і права</a:t>
            </a:r>
          </a:p>
        </p:txBody>
      </p:sp>
    </p:spTree>
    <p:extLst>
      <p:ext uri="{BB962C8B-B14F-4D97-AF65-F5344CB8AC3E}">
        <p14:creationId xmlns:p14="http://schemas.microsoft.com/office/powerpoint/2010/main" val="318882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иаграмма ответов в Формах. Вопрос: Чи забезпечують повною мірою пропоновані Вам до вибору дисципліни формування компетентностей, необхідних для подальшої професійної діяльності ?. Количество ответов: 9&amp;nbsp;ответов.">
            <a:extLst>
              <a:ext uri="{FF2B5EF4-FFF2-40B4-BE49-F238E27FC236}">
                <a16:creationId xmlns:a16="http://schemas.microsoft.com/office/drawing/2014/main" id="{7411509C-9B10-4B8E-8EDF-4634CD18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иаграмма ответов в Формах. Вопрос: Яким чином дана освітня програма забезпечує набуття Вами соціальних навичок (soft skils), які відповідають за успішну участь у робочому процесі, високу продуктивність і не пов'язані з конкретною сферою діяльності?. Количество ответов: 9&amp;nbsp;ответов.">
            <a:extLst>
              <a:ext uri="{FF2B5EF4-FFF2-40B4-BE49-F238E27FC236}">
                <a16:creationId xmlns:a16="http://schemas.microsoft.com/office/drawing/2014/main" id="{9A70A76B-CC30-4004-A9CF-554E326E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9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Диаграмма ответов в Формах. Вопрос: Як Ви оцінюєте співвідношення теоретичної і практичної частини Вашого індивідуального навчального плану?. Количество ответов: 9&amp;nbsp;ответов.">
            <a:extLst>
              <a:ext uri="{FF2B5EF4-FFF2-40B4-BE49-F238E27FC236}">
                <a16:creationId xmlns:a16="http://schemas.microsoft.com/office/drawing/2014/main" id="{8AFCEBC3-F8EE-4730-BBBE-1853A9F6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1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Диаграмма ответов в Формах. Вопрос: Чи задоволені Ви, загалом, методами навчання і викладання, які використовуються на освітній програмі? (для студентів денної форми навчання просимо не враховувати у відповіді особливості саме дистанційного навчання, ставлення до нього Ви зможете висловити нижче).. Количество ответов: 9&amp;nbsp;ответов.">
            <a:extLst>
              <a:ext uri="{FF2B5EF4-FFF2-40B4-BE49-F238E27FC236}">
                <a16:creationId xmlns:a16="http://schemas.microsoft.com/office/drawing/2014/main" id="{EE48C838-A940-42D3-83E9-856A991C5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78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352</Words>
  <Application>Microsoft Office PowerPoint</Application>
  <PresentationFormat>Широкоэкранный</PresentationFormat>
  <Paragraphs>58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Google Sans</vt:lpstr>
      <vt:lpstr>Roboto</vt:lpstr>
      <vt:lpstr>Тема Office</vt:lpstr>
      <vt:lpstr>Результати анонімного опитування здобувачів вищої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анонімного опитування здобувачів вищої освіти</dc:title>
  <dc:creator>OskO</dc:creator>
  <cp:lastModifiedBy>OskO</cp:lastModifiedBy>
  <cp:revision>16</cp:revision>
  <dcterms:created xsi:type="dcterms:W3CDTF">2020-11-29T01:38:32Z</dcterms:created>
  <dcterms:modified xsi:type="dcterms:W3CDTF">2020-11-29T03:21:41Z</dcterms:modified>
</cp:coreProperties>
</file>