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BEB58-8AAC-4DE1-8D4A-060A652E1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107BB9-3A80-47B9-96F7-B5B776863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0C009-3275-457C-BC6F-98FB291A0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C80AB0-46AD-4888-8D75-B272B5574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9D07FE-AAB1-4A68-8DA0-E60C8DA26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0973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24177-5D49-4039-AFF1-BCE1FE42E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24E76E9-3D36-40C5-84C7-FB74BD295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B9C7C-9631-4CC5-9E7B-42CEA5DAE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082E1-2DEC-4F23-8808-1A8887A2C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7D793-C35D-4A09-9C70-4F6E0D18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896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D7854C-B632-4425-8E88-BFB58E7739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1E438-37E4-43CF-BBFF-C3F887779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E0E231-340A-4D75-B990-EB152194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37D605-D039-43DB-B340-78154ADD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F2B201-76F5-4C3B-991D-E1424038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54714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68ABC-7726-481D-A6D6-7488ABFE7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FFF5A-E8AB-4F3F-AD63-065211376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65AA4-8D8A-419D-B4E5-5AA215DE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FDC945-9F8E-4ED9-97FA-72D5F394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33D72-0DF5-487E-BFF3-9361AF85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7728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C2648-61A4-4F44-B456-E9C28410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4D6B3-039C-464A-9F08-1E89F4432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B617AA-2942-4ECB-8EC1-FC7FEF1D5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466BAA-7A96-4104-AD49-3AE679C41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CBF0DB-A1A2-455A-9383-F4C991F1F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1761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F5F35-3420-4FAE-AE6D-461553C9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1F976E-111D-43E3-8518-5176FB9255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D608D78-97E3-41DB-8A95-FD4F0BA06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11BD8D-090E-4F15-A51C-8F998E05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D66FAE-8721-407E-9777-569DDD5F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741249-0858-4CFF-9FE2-D7393F18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63263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279A5-1C44-4DCD-867C-6A2BB3058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FCCF29-180E-4EFB-BEA5-0CCEE4368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5197B7-3780-4317-A004-22DDAC7B65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6053C1-15F5-4EEC-A5C7-D90D984B6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53A15D-182F-4A4F-8040-32C95CEF67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04CDE5-C158-48D8-87C1-C665A0C03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3CEA7AF-6A1D-4DC8-9FEB-C45CB479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3EA472-2A9A-42D6-ADC7-802F5A47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694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E4B12B-2423-48E7-9026-D25E9A8E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A9E900-9C57-4809-97E5-93C1EC658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E612680-6619-4BDA-8651-12E16590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C95054-088D-4D28-A02F-384AC4369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55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C01C189-03B2-4180-A3F4-9D4ED04B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742334E-816F-4A7A-8CE6-E2B1791EE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BD578F-2B92-41AE-9330-E385B0BDB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666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1D8D4-E6CB-4812-9205-24C95577E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139D7F-E2F7-4C88-A89B-59D1B9A7D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B34A85-55E8-46BC-9F88-1E07132F8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7859C9-A982-437C-A76F-BE67C3C4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7FD944-2C23-45BE-89B9-3ADFE561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B801BC-332D-4F9B-B12A-0A72C6498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07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3BDF4-5B7C-4BFC-8D0B-A5F144314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C51B41C-9D47-4F33-ADBB-D250EF49D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65A9C9-04B0-46B3-A629-F1A5984AC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E4FB82-A6C0-438D-92F2-692A80E2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0173E2-AA3D-46D3-B5A0-8D42A86D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43F8C7-DF62-4C29-AE9C-D0053E3EC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2046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DB2E6F-07D9-4E9A-9FB7-BA0B9B948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12B422-5D97-4CA2-8C8B-DCF89C77B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AD2915-2113-4CFC-A319-B9A7C23DA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C5D69-FA5A-47FA-9F80-D6D73D2AD475}" type="datetimeFigureOut">
              <a:rPr lang="LID4096" smtClean="0"/>
              <a:t>11/29/2020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151A0-2FF0-45EF-8B27-F537C93EF6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7DA83E-325C-4B28-889E-120A79ED39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15D1-D5E6-4DB5-9C59-E1071A68270B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9378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C7101A-DE9C-44A7-92E6-60DD399937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Результати анонімного опитування здобувачів</a:t>
            </a:r>
            <a:br>
              <a:rPr lang="uk-UA" dirty="0"/>
            </a:br>
            <a:r>
              <a:rPr lang="uk-UA" dirty="0"/>
              <a:t>вищої освіти </a:t>
            </a:r>
            <a:endParaRPr lang="LID4096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0EB3F0-3FA4-45D4-86FC-EA7BE3880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  <a:p>
            <a:r>
              <a:rPr lang="uk-UA" dirty="0"/>
              <a:t>освітня програма «Право», ступінь бакалавра, 2-й курс</a:t>
            </a:r>
          </a:p>
          <a:p>
            <a:r>
              <a:rPr lang="uk-UA" dirty="0"/>
              <a:t>денна форма навчання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696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05B8E8-65B7-42AE-B097-CD6BED612EF3}"/>
              </a:ext>
            </a:extLst>
          </p:cNvPr>
          <p:cNvSpPr txBox="1"/>
          <p:nvPr/>
        </p:nvSpPr>
        <p:spPr>
          <a:xfrm>
            <a:off x="3048000" y="893157"/>
            <a:ext cx="6096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Назвіть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дистанційні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курси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які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за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наповненістю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активністю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консультування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викладача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перевірці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завдань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тестів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тощо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, не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дозволяють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у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повній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мірі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досягти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цілі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та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отримати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певні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результати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навчання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algn="l"/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Всі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Всі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дозволяють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Таких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немає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немає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Англійська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мова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Таких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дистанційних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курсів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немає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Деякі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тести не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відповідають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чинному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законодавству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(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наприклад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кримінальне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право)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Всі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тестування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по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законодавству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за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минулі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роки!!!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Які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вже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не є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чинними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СПОУ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Все добре</a:t>
            </a:r>
          </a:p>
        </p:txBody>
      </p:sp>
    </p:spTree>
    <p:extLst>
      <p:ext uri="{BB962C8B-B14F-4D97-AF65-F5344CB8AC3E}">
        <p14:creationId xmlns:p14="http://schemas.microsoft.com/office/powerpoint/2010/main" val="406968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иаграмма ответов в Формах. Вопрос: Чи обґрунтоване навантаження на Вас, як здобувача вищої освіти (кількість дисциплін на семестр, кількість годин аудиторної і самостійної роботи на тиждень) ?. Количество ответов: 17&amp;nbsp;ответов.">
            <a:extLst>
              <a:ext uri="{FF2B5EF4-FFF2-40B4-BE49-F238E27FC236}">
                <a16:creationId xmlns:a16="http://schemas.microsoft.com/office/drawing/2014/main" id="{826FBD52-E939-4897-874F-39E70BB7A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232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иаграмма ответов в Формах. Вопрос: Чи надається Вам можливість звертатися до викладача в позааудиторний час для консультацій?. Количество ответов: 17&amp;nbsp;ответов.">
            <a:extLst>
              <a:ext uri="{FF2B5EF4-FFF2-40B4-BE49-F238E27FC236}">
                <a16:creationId xmlns:a16="http://schemas.microsoft.com/office/drawing/2014/main" id="{E30969C2-B8BE-48BE-81CD-E6B15C95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203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иаграмма ответов в Формах. Вопрос: Де ви можете отримати графіки освітнього процесу та актуальний розклад занять в університеті?. Количество ответов: 17&amp;nbsp;ответов.">
            <a:extLst>
              <a:ext uri="{FF2B5EF4-FFF2-40B4-BE49-F238E27FC236}">
                <a16:creationId xmlns:a16="http://schemas.microsoft.com/office/drawing/2014/main" id="{F5DAC0F0-9F5E-4929-83EB-FBF95D3F9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20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иаграмма ответов в Формах. Вопрос: Де Ви можете знайти інформацію щодо цілей, змісту та очікуваних результатів навчання, порядку та критеріїв оцінювання у межах окремих навчальних дисциплін?. Количество ответов: 17&amp;nbsp;ответов.">
            <a:extLst>
              <a:ext uri="{FF2B5EF4-FFF2-40B4-BE49-F238E27FC236}">
                <a16:creationId xmlns:a16="http://schemas.microsoft.com/office/drawing/2014/main" id="{E2BD52DC-F336-4D83-8509-B2AA8587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03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иаграмма ответов в Формах. Вопрос: Чи чіткі та зрозумілі форми контрольних заходів та критерії оцінювання Ваших знань викладачами?. Количество ответов: 17&amp;nbsp;ответов.">
            <a:extLst>
              <a:ext uri="{FF2B5EF4-FFF2-40B4-BE49-F238E27FC236}">
                <a16:creationId xmlns:a16="http://schemas.microsoft.com/office/drawing/2014/main" id="{2623396A-5D63-48D2-B21D-82103D617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057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Диаграмма ответов в Формах. Вопрос: Чи прозоро, чесно та об’єктивно відбувається оцінювання Ваших знань викладачами?. Количество ответов: 17&amp;nbsp;ответов.">
            <a:extLst>
              <a:ext uri="{FF2B5EF4-FFF2-40B4-BE49-F238E27FC236}">
                <a16:creationId xmlns:a16="http://schemas.microsoft.com/office/drawing/2014/main" id="{92568BDF-8BCE-4906-98B2-8CB4FD07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724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иаграмма ответов в Формах. Вопрос: До кого Ви можете звернутися для запобігання та врегулювання конфліктів із викладачами?. Количество ответов: 17&amp;nbsp;ответов.">
            <a:extLst>
              <a:ext uri="{FF2B5EF4-FFF2-40B4-BE49-F238E27FC236}">
                <a16:creationId xmlns:a16="http://schemas.microsoft.com/office/drawing/2014/main" id="{603BEBE5-54A4-4233-9D4A-293FF5469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490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иаграмма ответов в Формах. Вопрос: Яким чином Ви дотримуєтеся академічної доброчесності під час навчання?. Количество ответов: 17&amp;nbsp;ответов.">
            <a:extLst>
              <a:ext uri="{FF2B5EF4-FFF2-40B4-BE49-F238E27FC236}">
                <a16:creationId xmlns:a16="http://schemas.microsoft.com/office/drawing/2014/main" id="{F8BE3832-9946-4891-B836-2C0A16A1C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25"/>
            <a:ext cx="12192000" cy="579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639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иаграмма ответов в Формах. Вопрос: Як ви оцінюєте організацію наукових і практичних заходів професійної діяльності (конференції, тренінги, зарубіжні лектори тощо), які проводяться в університеті?. Количество ответов: 17&amp;nbsp;ответов.">
            <a:extLst>
              <a:ext uri="{FF2B5EF4-FFF2-40B4-BE49-F238E27FC236}">
                <a16:creationId xmlns:a16="http://schemas.microsoft.com/office/drawing/2014/main" id="{F3EE28BA-EFDE-457D-B6E8-7EC2FF4F8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580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иаграмма ответов в Формах. Вопрос: На скільки Ви задоволені навчанням за обраною освітньою програмою?. Количество ответов: 17&amp;nbsp;ответов.">
            <a:extLst>
              <a:ext uri="{FF2B5EF4-FFF2-40B4-BE49-F238E27FC236}">
                <a16:creationId xmlns:a16="http://schemas.microsoft.com/office/drawing/2014/main" id="{FF36A72D-7E6D-422B-B861-D4A3A5396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99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иаграмма ответов в Формах. Вопрос: Чи достатньою є кількість тижнів для проходження виробничих практик?. Количество ответов: 17&amp;nbsp;ответов.">
            <a:extLst>
              <a:ext uri="{FF2B5EF4-FFF2-40B4-BE49-F238E27FC236}">
                <a16:creationId xmlns:a16="http://schemas.microsoft.com/office/drawing/2014/main" id="{DFDDB17E-1D14-450C-A0EF-190E98EC0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58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Диаграмма ответов в Формах. Вопрос: Чи поєднуєте ви навчання з роботою?. Количество ответов: 17&amp;nbsp;ответов.">
            <a:extLst>
              <a:ext uri="{FF2B5EF4-FFF2-40B4-BE49-F238E27FC236}">
                <a16:creationId xmlns:a16="http://schemas.microsoft.com/office/drawing/2014/main" id="{0253D389-1F60-44AD-8F53-FF83CDBC2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420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Диаграмма ответов в Формах. Вопрос: Чи приймає студентське самоврядування університету (факультету) участь у процедурах внутрішнього забезпечення якості даної освітньої програми?. Количество ответов: 17&amp;nbsp;ответов.">
            <a:extLst>
              <a:ext uri="{FF2B5EF4-FFF2-40B4-BE49-F238E27FC236}">
                <a16:creationId xmlns:a16="http://schemas.microsoft.com/office/drawing/2014/main" id="{2034067B-1DC5-4675-BD14-2D2CDC278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889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Диаграмма ответов в Формах. Вопрос: Чи задоволені Ви якістю навчально-методичної літератури, яка є у наявності у бібліотеці, репозиторії університету?. Количество ответов: 17&amp;nbsp;ответов.">
            <a:extLst>
              <a:ext uri="{FF2B5EF4-FFF2-40B4-BE49-F238E27FC236}">
                <a16:creationId xmlns:a16="http://schemas.microsoft.com/office/drawing/2014/main" id="{334AB24D-0F24-4504-B0E5-A248D977F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7527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иаграмма ответов в Формах. Вопрос: Чи є безоплатним в університеті доступ до відповідної інфраструктури та інформаційних ресурсів, потрібних для навчання в межах освітньої програми?. Количество ответов: 17&amp;nbsp;ответов.">
            <a:extLst>
              <a:ext uri="{FF2B5EF4-FFF2-40B4-BE49-F238E27FC236}">
                <a16:creationId xmlns:a16="http://schemas.microsoft.com/office/drawing/2014/main" id="{F5A0C3D4-3E2E-45EF-85FA-6E1F6B37D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56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C29990-E66B-44F3-A997-36A681ADFACE}"/>
              </a:ext>
            </a:extLst>
          </p:cNvPr>
          <p:cNvSpPr txBox="1"/>
          <p:nvPr/>
        </p:nvSpPr>
        <p:spPr>
          <a:xfrm>
            <a:off x="2703443" y="1308655"/>
            <a:ext cx="644055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Які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додаткові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освітні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послуги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Ви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хотіли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б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бачити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в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нашому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університеті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(клуби за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інтересами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спортивні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секції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тощо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)?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Менша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кількість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тестів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на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дистанційному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курсі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Клуби за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інтересами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спортивні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секції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Всі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послуги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вже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надаються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Все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влаштовує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Завдань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на ДК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достатньо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щоб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добре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втомитися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, тому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дякую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нічого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не треба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додавати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Немає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часу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на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що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Мене все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влаштовує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Все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задовольняє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41709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иаграмма ответов в Формах. Вопрос: Як би Ви оцінили свою відвідуваність навчальних занять?. Количество ответов: 17&amp;nbsp;ответов.">
            <a:extLst>
              <a:ext uri="{FF2B5EF4-FFF2-40B4-BE49-F238E27FC236}">
                <a16:creationId xmlns:a16="http://schemas.microsoft.com/office/drawing/2014/main" id="{9350F71B-6736-4497-AE26-1CE96A3B4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3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иаграмма ответов в Формах. Вопрос: Яким чином Вам як студентам на даній освітній програмі забезпечена можливість формування індивідуальної освітньої траєкторії?. Количество ответов: 17&amp;nbsp;ответов.">
            <a:extLst>
              <a:ext uri="{FF2B5EF4-FFF2-40B4-BE49-F238E27FC236}">
                <a16:creationId xmlns:a16="http://schemas.microsoft.com/office/drawing/2014/main" id="{DB0AA32C-C851-45EA-B95C-037BD704F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011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A3209F2-D25B-47A7-B789-F3AD29CA446C}"/>
              </a:ext>
            </a:extLst>
          </p:cNvPr>
          <p:cNvSpPr txBox="1"/>
          <p:nvPr/>
        </p:nvSpPr>
        <p:spPr>
          <a:xfrm>
            <a:off x="3048000" y="1862653"/>
            <a:ext cx="60960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Які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фахові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вибіркові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дисципліни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Ви б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хотіли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додатково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вивчати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?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algn="l"/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Ніякі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Криміналістика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Теорія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аргументації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Ніяких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Медичне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право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Жодної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Житлове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право</a:t>
            </a:r>
          </a:p>
        </p:txBody>
      </p:sp>
    </p:spTree>
    <p:extLst>
      <p:ext uri="{BB962C8B-B14F-4D97-AF65-F5344CB8AC3E}">
        <p14:creationId xmlns:p14="http://schemas.microsoft.com/office/powerpoint/2010/main" val="241832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иаграмма ответов в Формах. Вопрос: Чи забезпечують повною мірою пропоновані Вам до вибору дисципліни формування компетентностей, необхідних для подальшої професійної діяльності ?. Количество ответов: 17&amp;nbsp;ответов.">
            <a:extLst>
              <a:ext uri="{FF2B5EF4-FFF2-40B4-BE49-F238E27FC236}">
                <a16:creationId xmlns:a16="http://schemas.microsoft.com/office/drawing/2014/main" id="{D28DA32F-8149-458D-8468-FA4A8E58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33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иаграмма ответов в Формах. Вопрос: Яким чином дана освітня програма забезпечує набуття Вами соціальних навичок (soft skils), які відповідають за успішну участь у робочому процесі, високу продуктивність і не пов'язані з конкретною сферою діяльності?. Количество ответов: 17&amp;nbsp;ответов.">
            <a:extLst>
              <a:ext uri="{FF2B5EF4-FFF2-40B4-BE49-F238E27FC236}">
                <a16:creationId xmlns:a16="http://schemas.microsoft.com/office/drawing/2014/main" id="{838B7C8D-4C42-4E8E-8B3A-115D3D0C8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00"/>
            <a:ext cx="12192000" cy="6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713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иаграмма ответов в Формах. Вопрос: Як Ви оцінюєте співвідношення теоретичної і практичної частини Вашого індивідуального навчального плану?. Количество ответов: 17&amp;nbsp;ответов.">
            <a:extLst>
              <a:ext uri="{FF2B5EF4-FFF2-40B4-BE49-F238E27FC236}">
                <a16:creationId xmlns:a16="http://schemas.microsoft.com/office/drawing/2014/main" id="{ED4D2F9E-8BC9-4EFD-BBD7-F6FBB5293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3575"/>
            <a:ext cx="12192000" cy="552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67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2AC082-4432-442F-AD48-F7028590487D}"/>
              </a:ext>
            </a:extLst>
          </p:cNvPr>
          <p:cNvSpPr txBox="1"/>
          <p:nvPr/>
        </p:nvSpPr>
        <p:spPr>
          <a:xfrm>
            <a:off x="3048000" y="1031656"/>
            <a:ext cx="6096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Які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викладачі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, на Вашу думку,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вміють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доступно і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зрозуміло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пояснити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навчальний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матеріал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зацікавити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у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вивченні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своєї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Google Sans"/>
              </a:rPr>
              <a:t>дисципліни</a:t>
            </a:r>
            <a:r>
              <a:rPr lang="ru-RU" b="0" i="0" dirty="0">
                <a:solidFill>
                  <a:srgbClr val="202124"/>
                </a:solidFill>
                <a:effectLst/>
                <a:latin typeface="Google Sans"/>
              </a:rPr>
              <a:t> ?</a:t>
            </a:r>
            <a:endParaRPr lang="ru-RU" dirty="0">
              <a:solidFill>
                <a:srgbClr val="202124"/>
              </a:solidFill>
              <a:latin typeface="Roboto"/>
            </a:endParaRPr>
          </a:p>
          <a:p>
            <a:pPr algn="l"/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Всі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Білокінь, Кульчій, Четвертак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Білокінь Р. М., Лаврик Г. В., Кульчій О. О.,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це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ті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викладачі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які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добре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знають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свій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предмет та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розповідаючи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наводять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приклади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Всі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викладачі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доступно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пояснюють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Всі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викладачі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Білокінь Руслан Михайлович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Немає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таких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Кульчіц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Олег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Олександрович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, Білокінь Руслан Михайлович,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боберська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Крістіна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Григорівна</a:t>
            </a:r>
            <a:endParaRPr lang="ru-RU" b="0" i="0" dirty="0">
              <a:solidFill>
                <a:srgbClr val="202124"/>
              </a:solidFill>
              <a:effectLst/>
              <a:latin typeface="Roboto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Гладкий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С.О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., Орел </a:t>
            </a:r>
            <a:r>
              <a:rPr lang="ru-RU" b="0" i="0" dirty="0" err="1">
                <a:solidFill>
                  <a:srgbClr val="202124"/>
                </a:solidFill>
                <a:effectLst/>
                <a:latin typeface="Roboto"/>
              </a:rPr>
              <a:t>В.А</a:t>
            </a:r>
            <a:r>
              <a:rPr lang="ru-RU" b="0" i="0" dirty="0">
                <a:solidFill>
                  <a:srgbClr val="202124"/>
                </a:solidFill>
                <a:effectLst/>
                <a:latin typeface="Roboto"/>
              </a:rPr>
              <a:t>., Четвертак д.</a:t>
            </a:r>
          </a:p>
        </p:txBody>
      </p:sp>
    </p:spTree>
    <p:extLst>
      <p:ext uri="{BB962C8B-B14F-4D97-AF65-F5344CB8AC3E}">
        <p14:creationId xmlns:p14="http://schemas.microsoft.com/office/powerpoint/2010/main" val="20256584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264</Words>
  <Application>Microsoft Office PowerPoint</Application>
  <PresentationFormat>Широкоэкранный</PresentationFormat>
  <Paragraphs>47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Google Sans</vt:lpstr>
      <vt:lpstr>Roboto</vt:lpstr>
      <vt:lpstr>Тема Office</vt:lpstr>
      <vt:lpstr>Результати анонімного опитування здобувачів вищої освіти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Результати анонімного опитування здобувачів вищої освіти</dc:title>
  <dc:creator>OskO</dc:creator>
  <cp:lastModifiedBy>OskO</cp:lastModifiedBy>
  <cp:revision>3</cp:revision>
  <dcterms:created xsi:type="dcterms:W3CDTF">2020-11-29T01:38:32Z</dcterms:created>
  <dcterms:modified xsi:type="dcterms:W3CDTF">2020-11-29T01:52:10Z</dcterms:modified>
</cp:coreProperties>
</file>