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BEB58-8AAC-4DE1-8D4A-060A652E1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107BB9-3A80-47B9-96F7-B5B776863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20C009-3275-457C-BC6F-98FB291A0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D69-FA5A-47FA-9F80-D6D73D2AD475}" type="datetimeFigureOut">
              <a:rPr lang="LID4096" smtClean="0"/>
              <a:t>11/29/2020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C80AB0-46AD-4888-8D75-B272B5574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9D07FE-AAB1-4A68-8DA0-E60C8DA26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15D1-D5E6-4DB5-9C59-E1071A68270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0973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24177-5D49-4039-AFF1-BCE1FE42E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4E76E9-3D36-40C5-84C7-FB74BD295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B9C7C-9631-4CC5-9E7B-42CEA5DAE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D69-FA5A-47FA-9F80-D6D73D2AD475}" type="datetimeFigureOut">
              <a:rPr lang="LID4096" smtClean="0"/>
              <a:t>11/29/2020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B082E1-2DEC-4F23-8808-1A8887A2C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B7D793-C35D-4A09-9C70-4F6E0D189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15D1-D5E6-4DB5-9C59-E1071A68270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9896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5D7854C-B632-4425-8E88-BFB58E7739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01E438-37E4-43CF-BBFF-C3F887779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E0E231-340A-4D75-B990-EB152194E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D69-FA5A-47FA-9F80-D6D73D2AD475}" type="datetimeFigureOut">
              <a:rPr lang="LID4096" smtClean="0"/>
              <a:t>11/29/2020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7D605-D039-43DB-B340-78154ADD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F2B201-76F5-4C3B-991D-E14240389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15D1-D5E6-4DB5-9C59-E1071A68270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5471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68ABC-7726-481D-A6D6-7488ABFE7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EFFF5A-E8AB-4F3F-AD63-065211376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565AA4-8D8A-419D-B4E5-5AA215DEB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D69-FA5A-47FA-9F80-D6D73D2AD475}" type="datetimeFigureOut">
              <a:rPr lang="LID4096" smtClean="0"/>
              <a:t>11/29/2020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FDC945-9F8E-4ED9-97FA-72D5F394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C33D72-0DF5-487E-BFF3-9361AF85C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15D1-D5E6-4DB5-9C59-E1071A68270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772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9C2648-61A4-4F44-B456-E9C284105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E4D6B3-039C-464A-9F08-1E89F4432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B617AA-2942-4ECB-8EC1-FC7FEF1D5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D69-FA5A-47FA-9F80-D6D73D2AD475}" type="datetimeFigureOut">
              <a:rPr lang="LID4096" smtClean="0"/>
              <a:t>11/29/2020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466BAA-7A96-4104-AD49-3AE679C41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CBF0DB-A1A2-455A-9383-F4C991F1F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15D1-D5E6-4DB5-9C59-E1071A68270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1761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F5F35-3420-4FAE-AE6D-461553C90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1F976E-111D-43E3-8518-5176FB925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608D78-97E3-41DB-8A95-FD4F0BA06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11BD8D-090E-4F15-A51C-8F998E05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D69-FA5A-47FA-9F80-D6D73D2AD475}" type="datetimeFigureOut">
              <a:rPr lang="LID4096" smtClean="0"/>
              <a:t>11/29/2020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D66FAE-8721-407E-9777-569DDD5FD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741249-0858-4CFF-9FE2-D7393F182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15D1-D5E6-4DB5-9C59-E1071A68270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6326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279A5-1C44-4DCD-867C-6A2BB3058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FCCF29-180E-4EFB-BEA5-0CCEE4368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5197B7-3780-4317-A004-22DDAC7B6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6053C1-15F5-4EEC-A5C7-D90D984B6F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53A15D-182F-4A4F-8040-32C95CEF67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504CDE5-C158-48D8-87C1-C665A0C0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D69-FA5A-47FA-9F80-D6D73D2AD475}" type="datetimeFigureOut">
              <a:rPr lang="LID4096" smtClean="0"/>
              <a:t>11/29/2020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CEA7AF-6A1D-4DC8-9FEB-C45CB479F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3EA472-2A9A-42D6-ADC7-802F5A47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15D1-D5E6-4DB5-9C59-E1071A68270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5694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E4B12B-2423-48E7-9026-D25E9A8EA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A9E900-9C57-4809-97E5-93C1EC658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D69-FA5A-47FA-9F80-D6D73D2AD475}" type="datetimeFigureOut">
              <a:rPr lang="LID4096" smtClean="0"/>
              <a:t>11/29/2020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E612680-6619-4BDA-8651-12E165906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C95054-088D-4D28-A02F-384AC436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15D1-D5E6-4DB5-9C59-E1071A68270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55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C01C189-03B2-4180-A3F4-9D4ED04BF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D69-FA5A-47FA-9F80-D6D73D2AD475}" type="datetimeFigureOut">
              <a:rPr lang="LID4096" smtClean="0"/>
              <a:t>11/29/2020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742334E-816F-4A7A-8CE6-E2B1791EE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BD578F-2B92-41AE-9330-E385B0BD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15D1-D5E6-4DB5-9C59-E1071A68270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6668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1D8D4-E6CB-4812-9205-24C95577E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139D7F-E2F7-4C88-A89B-59D1B9A7D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B34A85-55E8-46BC-9F88-1E07132F8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7859C9-A982-437C-A76F-BE67C3C4E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D69-FA5A-47FA-9F80-D6D73D2AD475}" type="datetimeFigureOut">
              <a:rPr lang="LID4096" smtClean="0"/>
              <a:t>11/29/2020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7FD944-2C23-45BE-89B9-3ADFE561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B801BC-332D-4F9B-B12A-0A72C6498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15D1-D5E6-4DB5-9C59-E1071A68270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807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3BDF4-5B7C-4BFC-8D0B-A5F144314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51B41C-9D47-4F33-ADBB-D250EF49D9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65A9C9-04B0-46B3-A629-F1A5984AC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E4FB82-A6C0-438D-92F2-692A80E22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D69-FA5A-47FA-9F80-D6D73D2AD475}" type="datetimeFigureOut">
              <a:rPr lang="LID4096" smtClean="0"/>
              <a:t>11/29/2020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0173E2-AA3D-46D3-B5A0-8D42A86DA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43F8C7-DF62-4C29-AE9C-D0053E3EC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15D1-D5E6-4DB5-9C59-E1071A68270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2046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DB2E6F-07D9-4E9A-9FB7-BA0B9B948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12B422-5D97-4CA2-8C8B-DCF89C77B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AD2915-2113-4CFC-A319-B9A7C23DA7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C5D69-FA5A-47FA-9F80-D6D73D2AD475}" type="datetimeFigureOut">
              <a:rPr lang="LID4096" smtClean="0"/>
              <a:t>11/29/2020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8151A0-2FF0-45EF-8B27-F537C93EF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7DA83E-325C-4B28-889E-120A79ED3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E15D1-D5E6-4DB5-9C59-E1071A68270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9378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7101A-DE9C-44A7-92E6-60DD399937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Результати анонімного опитування здобувачів</a:t>
            </a:r>
            <a:br>
              <a:rPr lang="uk-UA" dirty="0"/>
            </a:br>
            <a:r>
              <a:rPr lang="uk-UA" dirty="0"/>
              <a:t>вищої освіти </a:t>
            </a:r>
            <a:endParaRPr lang="LID4096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0EB3F0-3FA4-45D4-86FC-EA7BE38800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  <a:p>
            <a:r>
              <a:rPr lang="uk-UA" dirty="0"/>
              <a:t>освітня програма «Право», ступінь бакалавра, 3-й курс</a:t>
            </a:r>
          </a:p>
          <a:p>
            <a:r>
              <a:rPr lang="uk-UA" dirty="0"/>
              <a:t>денна форма навчання (20 здобувачів)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66960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FCD0BE-E457-470F-9587-D4DD93024E95}"/>
              </a:ext>
            </a:extLst>
          </p:cNvPr>
          <p:cNvSpPr txBox="1"/>
          <p:nvPr/>
        </p:nvSpPr>
        <p:spPr>
          <a:xfrm>
            <a:off x="1060173" y="335845"/>
            <a:ext cx="102041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b="1" i="0" dirty="0">
                <a:solidFill>
                  <a:srgbClr val="202124"/>
                </a:solidFill>
                <a:effectLst/>
                <a:latin typeface="Google Sans"/>
              </a:rPr>
              <a:t>Які викладачі, на Вашу думку, вміють доступно і зрозуміло пояснити навчальний матеріал, зацікавити у вивченні своєї дисципліни ? (вкажіть до 5 прізвищ викладачів через кому, без ініціалів).</a:t>
            </a:r>
          </a:p>
          <a:p>
            <a:pPr algn="l"/>
            <a:endParaRPr lang="uk-UA" b="1" dirty="0">
              <a:solidFill>
                <a:srgbClr val="202124"/>
              </a:solidFill>
              <a:latin typeface="Google Sans"/>
            </a:endParaRPr>
          </a:p>
          <a:p>
            <a:pPr algn="l"/>
            <a:endParaRPr lang="uk-UA" b="1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/>
            <a:endParaRPr lang="uk-UA" b="1" i="0" dirty="0">
              <a:solidFill>
                <a:srgbClr val="000000"/>
              </a:solidFill>
              <a:effectLst/>
              <a:latin typeface="Roboto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AA8C153-A869-4E01-A363-AFAA9BB79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253580"/>
              </p:ext>
            </p:extLst>
          </p:nvPr>
        </p:nvGraphicFramePr>
        <p:xfrm>
          <a:off x="4100168" y="1425020"/>
          <a:ext cx="3991665" cy="4352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4477">
                  <a:extLst>
                    <a:ext uri="{9D8B030D-6E8A-4147-A177-3AD203B41FA5}">
                      <a16:colId xmlns:a16="http://schemas.microsoft.com/office/drawing/2014/main" val="2941066596"/>
                    </a:ext>
                  </a:extLst>
                </a:gridCol>
                <a:gridCol w="1427188">
                  <a:extLst>
                    <a:ext uri="{9D8B030D-6E8A-4147-A177-3AD203B41FA5}">
                      <a16:colId xmlns:a16="http://schemas.microsoft.com/office/drawing/2014/main" val="3915568292"/>
                    </a:ext>
                  </a:extLst>
                </a:gridCol>
              </a:tblGrid>
              <a:tr h="7343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err="1">
                          <a:effectLst/>
                          <a:latin typeface="Google Sans"/>
                        </a:rPr>
                        <a:t>Прізвище</a:t>
                      </a:r>
                      <a:r>
                        <a:rPr lang="ru-RU" sz="1800" b="1" u="none" strike="noStrike" dirty="0">
                          <a:effectLst/>
                          <a:latin typeface="Google Sans"/>
                        </a:rPr>
                        <a:t> </a:t>
                      </a:r>
                      <a:r>
                        <a:rPr lang="ru-RU" sz="1800" b="1" u="none" strike="noStrike" dirty="0" err="1">
                          <a:effectLst/>
                          <a:latin typeface="Google Sans"/>
                        </a:rPr>
                        <a:t>викладача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Google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err="1">
                          <a:effectLst/>
                          <a:latin typeface="Google Sans"/>
                        </a:rPr>
                        <a:t>Кількість</a:t>
                      </a:r>
                      <a:r>
                        <a:rPr lang="ru-RU" sz="1800" b="1" u="none" strike="noStrike" dirty="0">
                          <a:effectLst/>
                          <a:latin typeface="Google Sans"/>
                        </a:rPr>
                        <a:t> </a:t>
                      </a:r>
                      <a:r>
                        <a:rPr lang="ru-RU" sz="1800" b="1" u="none" strike="noStrike" dirty="0" err="1">
                          <a:effectLst/>
                          <a:latin typeface="Google Sans"/>
                        </a:rPr>
                        <a:t>згадок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Google San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099957"/>
                  </a:ext>
                </a:extLst>
              </a:tr>
              <a:tr h="3015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>
                          <a:effectLst/>
                          <a:latin typeface="Google Sans"/>
                        </a:rPr>
                        <a:t>Балтрушитє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Google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1800" u="none" strike="noStrike" dirty="0">
                          <a:effectLst/>
                          <a:latin typeface="Google Sans"/>
                        </a:rPr>
                        <a:t>1</a:t>
                      </a:r>
                      <a:endParaRPr lang="ru-UA" sz="1800" b="0" i="0" u="none" strike="noStrike" dirty="0">
                        <a:solidFill>
                          <a:srgbClr val="000000"/>
                        </a:solidFill>
                        <a:effectLst/>
                        <a:latin typeface="Google San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6547726"/>
                  </a:ext>
                </a:extLst>
              </a:tr>
              <a:tr h="3015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Google Sans"/>
                        </a:rPr>
                        <a:t>Білокінь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Google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1800" u="none" strike="noStrike" dirty="0">
                          <a:effectLst/>
                          <a:latin typeface="Google Sans"/>
                        </a:rPr>
                        <a:t>14</a:t>
                      </a:r>
                      <a:endParaRPr lang="ru-UA" sz="1800" b="0" i="0" u="none" strike="noStrike" dirty="0">
                        <a:solidFill>
                          <a:srgbClr val="000000"/>
                        </a:solidFill>
                        <a:effectLst/>
                        <a:latin typeface="Google San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9043821"/>
                  </a:ext>
                </a:extLst>
              </a:tr>
              <a:tr h="3015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Google Sans"/>
                        </a:rPr>
                        <a:t>Волошина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Google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1800" u="none" strike="noStrike" dirty="0">
                          <a:effectLst/>
                          <a:latin typeface="Google Sans"/>
                        </a:rPr>
                        <a:t>9</a:t>
                      </a:r>
                      <a:endParaRPr lang="ru-UA" sz="1800" b="0" i="0" u="none" strike="noStrike" dirty="0">
                        <a:solidFill>
                          <a:srgbClr val="000000"/>
                        </a:solidFill>
                        <a:effectLst/>
                        <a:latin typeface="Google San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9967561"/>
                  </a:ext>
                </a:extLst>
              </a:tr>
              <a:tr h="3015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Google Sans"/>
                        </a:rPr>
                        <a:t>Карнаухова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Google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1800" u="none" strike="noStrike" dirty="0">
                          <a:effectLst/>
                          <a:latin typeface="Google Sans"/>
                        </a:rPr>
                        <a:t>2</a:t>
                      </a:r>
                      <a:endParaRPr lang="ru-UA" sz="1800" b="0" i="0" u="none" strike="noStrike" dirty="0">
                        <a:solidFill>
                          <a:srgbClr val="000000"/>
                        </a:solidFill>
                        <a:effectLst/>
                        <a:latin typeface="Google San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440520"/>
                  </a:ext>
                </a:extLst>
              </a:tr>
              <a:tr h="3015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Google Sans"/>
                        </a:rPr>
                        <a:t>Кульчій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Google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1800" u="none" strike="noStrike" dirty="0">
                          <a:effectLst/>
                          <a:latin typeface="Google Sans"/>
                        </a:rPr>
                        <a:t>11</a:t>
                      </a:r>
                      <a:endParaRPr lang="ru-UA" sz="1800" b="0" i="0" u="none" strike="noStrike" dirty="0">
                        <a:solidFill>
                          <a:srgbClr val="000000"/>
                        </a:solidFill>
                        <a:effectLst/>
                        <a:latin typeface="Google San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376656"/>
                  </a:ext>
                </a:extLst>
              </a:tr>
              <a:tr h="3015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Google Sans"/>
                        </a:rPr>
                        <a:t>Лаврик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Google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1800" u="none" strike="noStrike" dirty="0">
                          <a:effectLst/>
                          <a:latin typeface="Google Sans"/>
                        </a:rPr>
                        <a:t>11</a:t>
                      </a:r>
                      <a:endParaRPr lang="ru-UA" sz="1800" b="0" i="0" u="none" strike="noStrike" dirty="0">
                        <a:solidFill>
                          <a:srgbClr val="000000"/>
                        </a:solidFill>
                        <a:effectLst/>
                        <a:latin typeface="Google San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8396954"/>
                  </a:ext>
                </a:extLst>
              </a:tr>
              <a:tr h="3015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Google Sans"/>
                        </a:rPr>
                        <a:t>Орел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Google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1800" u="none" strike="noStrike" dirty="0">
                          <a:effectLst/>
                          <a:latin typeface="Google Sans"/>
                        </a:rPr>
                        <a:t>1</a:t>
                      </a:r>
                      <a:endParaRPr lang="ru-UA" sz="1800" b="0" i="0" u="none" strike="noStrike" dirty="0">
                        <a:solidFill>
                          <a:srgbClr val="000000"/>
                        </a:solidFill>
                        <a:effectLst/>
                        <a:latin typeface="Google San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8162293"/>
                  </a:ext>
                </a:extLst>
              </a:tr>
              <a:tr h="3015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>
                          <a:effectLst/>
                          <a:latin typeface="Google Sans"/>
                        </a:rPr>
                        <a:t>Селіхов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Google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1800" u="none" strike="noStrike" dirty="0">
                          <a:effectLst/>
                          <a:latin typeface="Google Sans"/>
                        </a:rPr>
                        <a:t>3</a:t>
                      </a:r>
                      <a:endParaRPr lang="ru-UA" sz="1800" b="0" i="0" u="none" strike="noStrike" dirty="0">
                        <a:solidFill>
                          <a:srgbClr val="000000"/>
                        </a:solidFill>
                        <a:effectLst/>
                        <a:latin typeface="Google San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3028404"/>
                  </a:ext>
                </a:extLst>
              </a:tr>
              <a:tr h="3015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Google Sans"/>
                        </a:rPr>
                        <a:t>Солдатенко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Google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1800" u="none" strike="noStrike" dirty="0">
                          <a:effectLst/>
                          <a:latin typeface="Google Sans"/>
                        </a:rPr>
                        <a:t>1</a:t>
                      </a:r>
                      <a:endParaRPr lang="ru-UA" sz="1800" b="0" i="0" u="none" strike="noStrike" dirty="0">
                        <a:solidFill>
                          <a:srgbClr val="000000"/>
                        </a:solidFill>
                        <a:effectLst/>
                        <a:latin typeface="Google San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5876170"/>
                  </a:ext>
                </a:extLst>
              </a:tr>
              <a:tr h="3015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>
                          <a:effectLst/>
                          <a:latin typeface="Google Sans"/>
                        </a:rPr>
                        <a:t>Терела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Google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1800" u="none" strike="noStrike" dirty="0">
                          <a:effectLst/>
                          <a:latin typeface="Google Sans"/>
                        </a:rPr>
                        <a:t>11</a:t>
                      </a:r>
                      <a:endParaRPr lang="ru-UA" sz="1800" b="0" i="0" u="none" strike="noStrike" dirty="0">
                        <a:solidFill>
                          <a:srgbClr val="000000"/>
                        </a:solidFill>
                        <a:effectLst/>
                        <a:latin typeface="Google San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7995536"/>
                  </a:ext>
                </a:extLst>
              </a:tr>
              <a:tr h="3015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Google Sans"/>
                        </a:rPr>
                        <a:t>Четвертак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Google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1800" u="none" strike="noStrike" dirty="0">
                          <a:effectLst/>
                          <a:latin typeface="Google Sans"/>
                        </a:rPr>
                        <a:t>1</a:t>
                      </a:r>
                      <a:endParaRPr lang="ru-UA" sz="1800" b="0" i="0" u="none" strike="noStrike" dirty="0">
                        <a:solidFill>
                          <a:srgbClr val="000000"/>
                        </a:solidFill>
                        <a:effectLst/>
                        <a:latin typeface="Google San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6725059"/>
                  </a:ext>
                </a:extLst>
              </a:tr>
              <a:tr h="301510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400"/>
                        <a:buFont typeface="Open Sans Light" panose="020B0306030504020204" pitchFamily="34" charset="0"/>
                        <a:buNone/>
                      </a:pPr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oogle Sans"/>
                        </a:rPr>
                        <a:t>Всі викладачі</a:t>
                      </a:r>
                      <a:endParaRPr lang="ru-UA" sz="1800" b="0" i="0" u="none" strike="noStrike" dirty="0">
                        <a:solidFill>
                          <a:srgbClr val="000000"/>
                        </a:solidFill>
                        <a:effectLst/>
                        <a:latin typeface="Google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1800" u="none" strike="noStrike" dirty="0">
                          <a:effectLst/>
                          <a:latin typeface="Google Sans"/>
                        </a:rPr>
                        <a:t>2</a:t>
                      </a:r>
                      <a:endParaRPr lang="ru-UA" sz="1800" b="0" i="0" u="none" strike="noStrike" dirty="0">
                        <a:solidFill>
                          <a:srgbClr val="000000"/>
                        </a:solidFill>
                        <a:effectLst/>
                        <a:latin typeface="Google San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9378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213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A68247-A90C-4DAB-8469-4F1E25B68067}"/>
              </a:ext>
            </a:extLst>
          </p:cNvPr>
          <p:cNvSpPr txBox="1"/>
          <p:nvPr/>
        </p:nvSpPr>
        <p:spPr>
          <a:xfrm>
            <a:off x="1099930" y="616158"/>
            <a:ext cx="999213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b="1" i="0" dirty="0">
                <a:solidFill>
                  <a:srgbClr val="202124"/>
                </a:solidFill>
                <a:effectLst/>
                <a:latin typeface="Google Sans"/>
              </a:rPr>
              <a:t>Назвіть дистанційні курси, які за наповненістю, активністю консультування викладача, перевірці завдань, тестів тощо, не дозволяють у повній мірі досягти цілі та отримати певні результати навчання (вкажіть до 5 повних назв навчальних дисциплін через кому без лапок)</a:t>
            </a:r>
          </a:p>
          <a:p>
            <a:pPr algn="l"/>
            <a:endParaRPr lang="uk-UA" b="0" i="0" dirty="0">
              <a:solidFill>
                <a:srgbClr val="000000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02124"/>
                </a:solidFill>
                <a:effectLst/>
                <a:latin typeface="Roboto"/>
              </a:rPr>
              <a:t>Аграрне право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02124"/>
                </a:solidFill>
                <a:effectLst/>
                <a:latin typeface="Roboto"/>
              </a:rPr>
              <a:t>Не має таких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02124"/>
                </a:solidFill>
                <a:effectLst/>
                <a:latin typeface="Roboto"/>
              </a:rPr>
              <a:t>Основи комп'ютерного дизайну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02124"/>
                </a:solidFill>
                <a:effectLst/>
                <a:latin typeface="Roboto"/>
              </a:rPr>
              <a:t>Таких немає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02124"/>
                </a:solidFill>
                <a:effectLst/>
                <a:latin typeface="Roboto"/>
              </a:rPr>
              <a:t>Всі дистанційні курси у повній мірі дозволяють досягти цілі та отримати певні результати навчання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b="0" i="0" dirty="0" err="1">
                <a:solidFill>
                  <a:srgbClr val="202124"/>
                </a:solidFill>
                <a:effectLst/>
                <a:latin typeface="Roboto"/>
              </a:rPr>
              <a:t>кпк</a:t>
            </a:r>
            <a:r>
              <a:rPr lang="uk-UA" b="0" i="0" dirty="0">
                <a:solidFill>
                  <a:srgbClr val="202124"/>
                </a:solidFill>
                <a:effectLst/>
                <a:latin typeface="Roboto"/>
              </a:rPr>
              <a:t>, </a:t>
            </a:r>
            <a:r>
              <a:rPr lang="uk-UA" b="0" i="0" dirty="0" err="1">
                <a:solidFill>
                  <a:srgbClr val="202124"/>
                </a:solidFill>
                <a:effectLst/>
                <a:latin typeface="Roboto"/>
              </a:rPr>
              <a:t>юр.психологія</a:t>
            </a:r>
            <a:r>
              <a:rPr lang="uk-UA" b="0" i="0" dirty="0">
                <a:solidFill>
                  <a:srgbClr val="202124"/>
                </a:solidFill>
                <a:effectLst/>
                <a:latin typeface="Roboto"/>
              </a:rPr>
              <a:t>, </a:t>
            </a:r>
            <a:r>
              <a:rPr lang="uk-UA" b="0" i="0" dirty="0" err="1">
                <a:solidFill>
                  <a:srgbClr val="202124"/>
                </a:solidFill>
                <a:effectLst/>
                <a:latin typeface="Roboto"/>
              </a:rPr>
              <a:t>веб.дизайн</a:t>
            </a:r>
            <a:r>
              <a:rPr lang="uk-UA" b="0" i="0" dirty="0">
                <a:solidFill>
                  <a:srgbClr val="202124"/>
                </a:solidFill>
                <a:effectLst/>
                <a:latin typeface="Roboto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b="0" i="0">
                <a:solidFill>
                  <a:srgbClr val="202124"/>
                </a:solidFill>
                <a:effectLst/>
                <a:latin typeface="Roboto"/>
              </a:rPr>
              <a:t>Всі дозволяють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02124"/>
                </a:solidFill>
                <a:effectLst/>
                <a:latin typeface="Roboto"/>
              </a:rPr>
              <a:t>Всі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02124"/>
                </a:solidFill>
                <a:effectLst/>
                <a:latin typeface="Roboto"/>
              </a:rPr>
              <a:t>Таких не має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02124"/>
                </a:solidFill>
                <a:effectLst/>
                <a:latin typeface="Roboto"/>
              </a:rPr>
              <a:t>Кримінальне процесуальне право, аграрне право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9888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Диаграмма ответов в Формах. Вопрос: Чи дають можливість дистанційні технології навчання, які застосовуються в ПУЕТ, достатньою мірою опанувати навчальні дисципліни, які вивчаються? (Просимо дати відповідь за Вашим об'єктивним переконанням без урахування ставлення до дистанційного навчання чи індивідуальних перешкод для його повноцінного використання). Количество ответов: 20&amp;nbsp;ответов.">
            <a:extLst>
              <a:ext uri="{FF2B5EF4-FFF2-40B4-BE49-F238E27FC236}">
                <a16:creationId xmlns:a16="http://schemas.microsoft.com/office/drawing/2014/main" id="{94473B3E-1187-47B0-81F6-1C6F950BA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116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Диаграмма ответов в Формах. Вопрос: Яким є Ваше ставлення до дистанційного навчання? Будь ласка, не обирайте взаємовиключних варіантів відповідей :-). Количество ответов: 20&amp;nbsp;ответов.">
            <a:extLst>
              <a:ext uri="{FF2B5EF4-FFF2-40B4-BE49-F238E27FC236}">
                <a16:creationId xmlns:a16="http://schemas.microsoft.com/office/drawing/2014/main" id="{726A88DB-719C-4E2D-A466-0EDC265B5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12192000" cy="619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716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Диаграмма ответов в Формах. Вопрос: Чи обґрунтоване навантаження на Вас, як здобувача вищої освіти (кількість дисциплін на семестр, кількість годин аудиторної і самостійної роботи на тиждень) ?. Количество ответов: 20&amp;nbsp;ответов.">
            <a:extLst>
              <a:ext uri="{FF2B5EF4-FFF2-40B4-BE49-F238E27FC236}">
                <a16:creationId xmlns:a16="http://schemas.microsoft.com/office/drawing/2014/main" id="{3658848F-FEDC-4F17-8913-79FCB667E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461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Диаграмма ответов в Формах. Вопрос: Чи є співмірною кількість часу, відведеного на вивчення навчальних дисциплін освітньої програми, із часом, необхідним для виконання передбачених ними завдань.. Количество ответов: 20&amp;nbsp;ответов.">
            <a:extLst>
              <a:ext uri="{FF2B5EF4-FFF2-40B4-BE49-F238E27FC236}">
                <a16:creationId xmlns:a16="http://schemas.microsoft.com/office/drawing/2014/main" id="{2BEC3FC3-1AA6-40EA-86AE-2ABC03445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12192000" cy="619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152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AAA764-8018-4D75-8919-B71FFB70A118}"/>
              </a:ext>
            </a:extLst>
          </p:cNvPr>
          <p:cNvSpPr txBox="1"/>
          <p:nvPr/>
        </p:nvSpPr>
        <p:spPr>
          <a:xfrm>
            <a:off x="1736035" y="1497496"/>
            <a:ext cx="897172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Якщо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у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попередньому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питанні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Ви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обрали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варіант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(и)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відповіді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2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чи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3 -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детальніше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опишіть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свої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побажання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.</a:t>
            </a:r>
            <a:endParaRPr lang="ru-RU" b="1" i="0" dirty="0">
              <a:solidFill>
                <a:srgbClr val="000000"/>
              </a:solidFill>
              <a:effectLst/>
              <a:latin typeface="Roboto"/>
            </a:endParaRPr>
          </a:p>
          <a:p>
            <a:pPr algn="l"/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  <a:p>
            <a:pPr algn="l"/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Хотілося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б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більше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пар з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кримінально-процесуального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права, і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взагалі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з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дисциплін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,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які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викадає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Білокінь Руслан Михайлович</a:t>
            </a:r>
          </a:p>
        </p:txBody>
      </p:sp>
    </p:spTree>
    <p:extLst>
      <p:ext uri="{BB962C8B-B14F-4D97-AF65-F5344CB8AC3E}">
        <p14:creationId xmlns:p14="http://schemas.microsoft.com/office/powerpoint/2010/main" val="4172547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Диаграмма ответов в Формах. Вопрос: Чи надається Вам можливість звертатися до викладача в позааудиторний час для консультацій?. Количество ответов: 20&amp;nbsp;ответов.">
            <a:extLst>
              <a:ext uri="{FF2B5EF4-FFF2-40B4-BE49-F238E27FC236}">
                <a16:creationId xmlns:a16="http://schemas.microsoft.com/office/drawing/2014/main" id="{661053EA-07ED-433D-A1E6-DA17E9C95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196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Диаграмма ответов в Формах. Вопрос: Де ви можете отримати графіки освітнього процесу та актуальний розклад занять в університеті?. Количество ответов: 20&amp;nbsp;ответов.">
            <a:extLst>
              <a:ext uri="{FF2B5EF4-FFF2-40B4-BE49-F238E27FC236}">
                <a16:creationId xmlns:a16="http://schemas.microsoft.com/office/drawing/2014/main" id="{0F336526-5636-45FB-AB1F-EDA1A0641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12192000" cy="619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86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Диаграмма ответов в Формах. Вопрос: Де Ви можете знайти інформацію щодо цілей, змісту та очікуваних результатів навчання, порядку та критеріїв оцінювання у межах окремих навчальних дисциплін?. Количество ответов: 20&amp;nbsp;ответов.">
            <a:extLst>
              <a:ext uri="{FF2B5EF4-FFF2-40B4-BE49-F238E27FC236}">
                <a16:creationId xmlns:a16="http://schemas.microsoft.com/office/drawing/2014/main" id="{B7013ECC-4BB2-4FC2-9933-C8F187977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12192000" cy="619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096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Диаграмма ответов в Формах. Вопрос: На скільки Ви задоволені навчанням за обраною освітньою програмою?. Количество ответов: 20&amp;nbsp;ответов.">
            <a:extLst>
              <a:ext uri="{FF2B5EF4-FFF2-40B4-BE49-F238E27FC236}">
                <a16:creationId xmlns:a16="http://schemas.microsoft.com/office/drawing/2014/main" id="{76E68E88-AAD2-42B2-8ACF-9929A7A59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997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Диаграмма ответов в Формах. Вопрос: Чи чіткі та зрозумілі форми контрольних заходів та критерії оцінювання Ваших знань викладачами?. Количество ответов: 20&amp;nbsp;ответов.">
            <a:extLst>
              <a:ext uri="{FF2B5EF4-FFF2-40B4-BE49-F238E27FC236}">
                <a16:creationId xmlns:a16="http://schemas.microsoft.com/office/drawing/2014/main" id="{125ACF57-B44F-4BE1-B253-6DD7EBA61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002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Диаграмма ответов в Формах. Вопрос: Чи прозоро, чесно та об’єктивно відбувається оцінювання Ваших знань викладачами?. Количество ответов: 20&amp;nbsp;ответов.">
            <a:extLst>
              <a:ext uri="{FF2B5EF4-FFF2-40B4-BE49-F238E27FC236}">
                <a16:creationId xmlns:a16="http://schemas.microsoft.com/office/drawing/2014/main" id="{3109E61B-60A2-4F9F-80BB-FAC45FB26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327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Диаграмма ответов в Формах. Вопрос: Чи достатньо Ви інформовані про наявні механізми інформаційної, освітньої, консультативної, соціальної підтримки студентів?. Количество ответов: 20&amp;nbsp;ответов.">
            <a:extLst>
              <a:ext uri="{FF2B5EF4-FFF2-40B4-BE49-F238E27FC236}">
                <a16:creationId xmlns:a16="http://schemas.microsoft.com/office/drawing/2014/main" id="{644856DB-2068-40C5-AE3F-8C2B0B8F8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274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Диаграмма ответов в Формах. Вопрос: До кого Ви можете звернутися для запобігання та врегулювання конфліктних ситуацій із викладачами?. Количество ответов: .">
            <a:extLst>
              <a:ext uri="{FF2B5EF4-FFF2-40B4-BE49-F238E27FC236}">
                <a16:creationId xmlns:a16="http://schemas.microsoft.com/office/drawing/2014/main" id="{577A1378-4832-4857-A0F2-94CF9E095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2638"/>
            <a:ext cx="12192000" cy="52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892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Диаграмма ответов в Формах. Вопрос: Яким чином Ви дотримуєтеся академічної доброчесності під час навчання?. Количество ответов: 20&amp;nbsp;ответов.">
            <a:extLst>
              <a:ext uri="{FF2B5EF4-FFF2-40B4-BE49-F238E27FC236}">
                <a16:creationId xmlns:a16="http://schemas.microsoft.com/office/drawing/2014/main" id="{CCF3D737-0B13-4B9A-8CF7-AD871B587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397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Диаграмма ответов в Формах. Вопрос: Як ви оцінюєте організацію наукових і практичних заходів професійної діяльності (конференції, тренінги, зарубіжні лектори тощо), які проводяться в університеті?. Количество ответов: 20&amp;nbsp;ответов.">
            <a:extLst>
              <a:ext uri="{FF2B5EF4-FFF2-40B4-BE49-F238E27FC236}">
                <a16:creationId xmlns:a16="http://schemas.microsoft.com/office/drawing/2014/main" id="{A3C553F2-2ABC-4157-BE9A-95AAB2A6A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630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Диаграмма ответов в Формах. Вопрос: Чи достатньою є кількість тижнів для проходження виробничих практик?. Количество ответов: 20&amp;nbsp;ответов.">
            <a:extLst>
              <a:ext uri="{FF2B5EF4-FFF2-40B4-BE49-F238E27FC236}">
                <a16:creationId xmlns:a16="http://schemas.microsoft.com/office/drawing/2014/main" id="{A95A8DE1-BCAF-4848-AE56-302CE30A7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328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Диаграмма ответов в Формах. Вопрос: Чи поєднуєте ви навчання з роботою?. Количество ответов: 20&amp;nbsp;ответов.">
            <a:extLst>
              <a:ext uri="{FF2B5EF4-FFF2-40B4-BE49-F238E27FC236}">
                <a16:creationId xmlns:a16="http://schemas.microsoft.com/office/drawing/2014/main" id="{7AA6D95B-743E-4BEE-BD05-DC598E492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042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Диаграмма ответов в Формах. Вопрос: Чи приймає студентське самоврядування університету (факультету) участь у процедурах внутрішнього забезпечення якості даної освітньої програми?. Количество ответов: 20&amp;nbsp;ответов.">
            <a:extLst>
              <a:ext uri="{FF2B5EF4-FFF2-40B4-BE49-F238E27FC236}">
                <a16:creationId xmlns:a16="http://schemas.microsoft.com/office/drawing/2014/main" id="{E19BDC92-9875-4280-A2D6-701C7B5B1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425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Диаграмма ответов в Формах. Вопрос: Чи задоволені Ви якістю навчально-методичної літератури, яка є у наявності у бібліотеці, репозиторії університету?. Количество ответов: 20&amp;nbsp;ответов.">
            <a:extLst>
              <a:ext uri="{FF2B5EF4-FFF2-40B4-BE49-F238E27FC236}">
                <a16:creationId xmlns:a16="http://schemas.microsoft.com/office/drawing/2014/main" id="{DD655A1A-AD63-4CD4-9A40-7527F5727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26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Диаграмма ответов в Формах. Вопрос: Як би Ви оцінили свою відвідуваність навчальних занять?. Количество ответов: 20&amp;nbsp;ответов.">
            <a:extLst>
              <a:ext uri="{FF2B5EF4-FFF2-40B4-BE49-F238E27FC236}">
                <a16:creationId xmlns:a16="http://schemas.microsoft.com/office/drawing/2014/main" id="{D293EF8D-F13F-4AAF-8721-5FCC7D8FE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584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74D55B-9D1D-484F-834C-BC7446FB92DA}"/>
              </a:ext>
            </a:extLst>
          </p:cNvPr>
          <p:cNvSpPr txBox="1"/>
          <p:nvPr/>
        </p:nvSpPr>
        <p:spPr>
          <a:xfrm>
            <a:off x="954156" y="1951672"/>
            <a:ext cx="102836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b="1" i="0" dirty="0">
                <a:solidFill>
                  <a:srgbClr val="202124"/>
                </a:solidFill>
                <a:effectLst/>
                <a:latin typeface="Google Sans"/>
              </a:rPr>
              <a:t>У разі, якщо Ви відповіли на попереднє питання "Ні" - сформулюйте, будь ласка, свої зауваження чи побажання.</a:t>
            </a:r>
            <a:endParaRPr lang="uk-UA" b="1" i="0" dirty="0">
              <a:solidFill>
                <a:srgbClr val="202124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02124"/>
                </a:solidFill>
                <a:effectLst/>
                <a:latin typeface="Roboto"/>
              </a:rPr>
              <a:t>Малий асортимент книг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02124"/>
                </a:solidFill>
                <a:effectLst/>
                <a:latin typeface="Roboto"/>
              </a:rPr>
              <a:t>Мало підручників, застарілі видання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02124"/>
                </a:solidFill>
                <a:effectLst/>
                <a:latin typeface="Roboto"/>
              </a:rPr>
              <a:t>Застарілі підручники або взагалі відсутні</a:t>
            </a:r>
          </a:p>
        </p:txBody>
      </p:sp>
    </p:spTree>
    <p:extLst>
      <p:ext uri="{BB962C8B-B14F-4D97-AF65-F5344CB8AC3E}">
        <p14:creationId xmlns:p14="http://schemas.microsoft.com/office/powerpoint/2010/main" val="1356849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Диаграмма ответов в Формах. Вопрос: Чи є безоплатним в університеті доступ до відповідної інфраструктури та інформаційних ресурсів, потрібних для навчання в межах освітньої програми?. Количество ответов: 20&amp;nbsp;ответов.">
            <a:extLst>
              <a:ext uri="{FF2B5EF4-FFF2-40B4-BE49-F238E27FC236}">
                <a16:creationId xmlns:a16="http://schemas.microsoft.com/office/drawing/2014/main" id="{71F6954A-6D1F-4BC5-852A-9FF3ADCCF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016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D4A582-6703-450C-BA92-4FC5D0035F34}"/>
              </a:ext>
            </a:extLst>
          </p:cNvPr>
          <p:cNvSpPr txBox="1"/>
          <p:nvPr/>
        </p:nvSpPr>
        <p:spPr>
          <a:xfrm>
            <a:off x="1139687" y="583095"/>
            <a:ext cx="1013791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b="1" i="0" dirty="0">
                <a:solidFill>
                  <a:srgbClr val="202124"/>
                </a:solidFill>
                <a:effectLst/>
                <a:latin typeface="Google Sans"/>
              </a:rPr>
              <a:t>Які додаткові освітні послуги Ви хотіли б бачити в нашому університеті (клуби за інтересами, спортивні секції тощо) ?</a:t>
            </a:r>
            <a:endParaRPr lang="uk-UA" b="1" i="0" dirty="0">
              <a:solidFill>
                <a:srgbClr val="000000"/>
              </a:solidFill>
              <a:effectLst/>
              <a:latin typeface="Roboto"/>
            </a:endParaRPr>
          </a:p>
          <a:p>
            <a:pPr algn="l"/>
            <a:endParaRPr lang="uk-UA" b="0" i="0" dirty="0">
              <a:solidFill>
                <a:srgbClr val="202124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02124"/>
                </a:solidFill>
                <a:effectLst/>
                <a:latin typeface="Roboto"/>
              </a:rPr>
              <a:t>Все влаштовує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02124"/>
                </a:solidFill>
                <a:effectLst/>
                <a:latin typeface="Roboto"/>
              </a:rPr>
              <a:t>Інтелектуальні заходи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02124"/>
                </a:solidFill>
                <a:effectLst/>
                <a:latin typeface="Roboto"/>
              </a:rPr>
              <a:t>Спортивний зал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02124"/>
                </a:solidFill>
                <a:effectLst/>
                <a:latin typeface="Roboto"/>
              </a:rPr>
              <a:t>Ніяких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02124"/>
                </a:solidFill>
                <a:effectLst/>
                <a:latin typeface="Roboto"/>
              </a:rPr>
              <a:t>клуби за інтересами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02124"/>
                </a:solidFill>
                <a:effectLst/>
                <a:latin typeface="Roboto"/>
              </a:rPr>
              <a:t>Іноземні мови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02124"/>
                </a:solidFill>
                <a:effectLst/>
                <a:latin typeface="Roboto"/>
              </a:rPr>
              <a:t>Спортивні секції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02124"/>
                </a:solidFill>
                <a:effectLst/>
                <a:latin typeface="Roboto"/>
              </a:rPr>
              <a:t>Додаткових освітніх послуг достатньо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02124"/>
                </a:solidFill>
                <a:effectLst/>
                <a:latin typeface="Roboto"/>
              </a:rPr>
              <a:t>Вистачає всього</a:t>
            </a:r>
          </a:p>
        </p:txBody>
      </p:sp>
    </p:spTree>
    <p:extLst>
      <p:ext uri="{BB962C8B-B14F-4D97-AF65-F5344CB8AC3E}">
        <p14:creationId xmlns:p14="http://schemas.microsoft.com/office/powerpoint/2010/main" val="2444052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86A6A8-68AF-4CFE-8321-953FCEC4FD7A}"/>
              </a:ext>
            </a:extLst>
          </p:cNvPr>
          <p:cNvSpPr txBox="1"/>
          <p:nvPr/>
        </p:nvSpPr>
        <p:spPr>
          <a:xfrm>
            <a:off x="2663687" y="1502251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МОЇ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ПРОПОЗИЦІЇ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(у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разі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,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якщо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Ви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хотіли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б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висловитися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щодо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питання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, яке не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було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сформульовано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вище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, і Ви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вважаєте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це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важливим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для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забезпечення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якості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навчання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за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освітньою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програмою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,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забезпечення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Ваших прав як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учасників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освітнього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Google Sans"/>
              </a:rPr>
              <a:t>процесу</a:t>
            </a:r>
            <a:r>
              <a:rPr lang="ru-RU" b="1" i="0" dirty="0">
                <a:solidFill>
                  <a:srgbClr val="202124"/>
                </a:solidFill>
                <a:effectLst/>
                <a:latin typeface="Google Sans"/>
              </a:rPr>
              <a:t>). </a:t>
            </a:r>
            <a:r>
              <a:rPr lang="ru-RU" b="1" i="0" dirty="0">
                <a:solidFill>
                  <a:srgbClr val="202124"/>
                </a:solidFill>
                <a:effectLst/>
                <a:latin typeface="Roboto"/>
              </a:rPr>
              <a:t>7 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Roboto"/>
              </a:rPr>
              <a:t>відповідей</a:t>
            </a:r>
            <a:endParaRPr lang="ru-RU" b="1" i="0" dirty="0">
              <a:solidFill>
                <a:srgbClr val="000000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-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Пропозицій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не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має</a:t>
            </a:r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47072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Диаграмма ответов в Формах. Вопрос: Яким чином Вам як студентам на даній освітній програмі забезпечена можливість формування індивідуальної освітньої траєкторії?. Количество ответов: 20&amp;nbsp;ответов.">
            <a:extLst>
              <a:ext uri="{FF2B5EF4-FFF2-40B4-BE49-F238E27FC236}">
                <a16:creationId xmlns:a16="http://schemas.microsoft.com/office/drawing/2014/main" id="{A7C41C65-9C27-4963-9CE4-37E4B1F82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12192000" cy="619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923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147AD1-5949-4A35-B38A-C7FFFF91D31F}"/>
              </a:ext>
            </a:extLst>
          </p:cNvPr>
          <p:cNvSpPr txBox="1"/>
          <p:nvPr/>
        </p:nvSpPr>
        <p:spPr>
          <a:xfrm>
            <a:off x="1023730" y="751344"/>
            <a:ext cx="1014453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b="1" i="0" dirty="0">
                <a:solidFill>
                  <a:srgbClr val="202124"/>
                </a:solidFill>
                <a:effectLst/>
                <a:latin typeface="Google Sans"/>
              </a:rPr>
              <a:t>Які фахові вибіркові дисципліни Ви б хотіли додатково вивчати?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uk-UA" b="0" i="0" dirty="0">
              <a:solidFill>
                <a:srgbClr val="000000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02124"/>
                </a:solidFill>
                <a:effectLst/>
                <a:latin typeface="Roboto"/>
              </a:rPr>
              <a:t>Криміналістику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02124"/>
                </a:solidFill>
                <a:effectLst/>
                <a:latin typeface="Roboto"/>
              </a:rPr>
              <a:t>Міжнародний захист прав людини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02124"/>
                </a:solidFill>
                <a:effectLst/>
                <a:latin typeface="Roboto"/>
              </a:rPr>
              <a:t>-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02124"/>
                </a:solidFill>
                <a:effectLst/>
                <a:latin typeface="Roboto"/>
              </a:rPr>
              <a:t>ті дисципліни, які стосуються юриспруденції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02124"/>
                </a:solidFill>
                <a:effectLst/>
                <a:latin typeface="Roboto"/>
              </a:rPr>
              <a:t>Криміналістика, Спадкове право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02124"/>
                </a:solidFill>
                <a:effectLst/>
                <a:latin typeface="Roboto"/>
              </a:rPr>
              <a:t>Кримінально-виконавче право; Кримінальне-процесуальне право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02124"/>
                </a:solidFill>
                <a:effectLst/>
                <a:latin typeface="Roboto"/>
              </a:rPr>
              <a:t>Криміналістика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02124"/>
                </a:solidFill>
                <a:effectLst/>
                <a:latin typeface="Roboto"/>
              </a:rPr>
              <a:t>юридична аргументація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02124"/>
                </a:solidFill>
                <a:effectLst/>
                <a:latin typeface="Roboto"/>
              </a:rPr>
              <a:t>Все влаштовує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02124"/>
                </a:solidFill>
                <a:effectLst/>
                <a:latin typeface="Roboto"/>
              </a:rPr>
              <a:t>Не знаю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02124"/>
                </a:solidFill>
                <a:effectLst/>
                <a:latin typeface="Roboto"/>
              </a:rPr>
              <a:t>Митне право, Кримінально-виконавче право, Право Європейського союзу, договірне право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02124"/>
                </a:solidFill>
                <a:effectLst/>
                <a:latin typeface="Roboto"/>
              </a:rPr>
              <a:t>Виконавче провадження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02124"/>
                </a:solidFill>
                <a:effectLst/>
                <a:latin typeface="Roboto"/>
              </a:rPr>
              <a:t>Сімейне право, Міжнародне економічне право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02124"/>
                </a:solidFill>
                <a:effectLst/>
                <a:latin typeface="Roboto"/>
              </a:rPr>
              <a:t>Іноземна мова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02124"/>
                </a:solidFill>
                <a:effectLst/>
                <a:latin typeface="Roboto"/>
              </a:rPr>
              <a:t>З практичною спрямованістю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02124"/>
                </a:solidFill>
                <a:effectLst/>
                <a:latin typeface="Roboto"/>
              </a:rPr>
              <a:t>Не маю такої потреби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02124"/>
                </a:solidFill>
                <a:effectLst/>
                <a:latin typeface="Roboto"/>
              </a:rPr>
              <a:t>Судова експертиза</a:t>
            </a:r>
          </a:p>
        </p:txBody>
      </p:sp>
    </p:spTree>
    <p:extLst>
      <p:ext uri="{BB962C8B-B14F-4D97-AF65-F5344CB8AC3E}">
        <p14:creationId xmlns:p14="http://schemas.microsoft.com/office/powerpoint/2010/main" val="1821167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Диаграмма ответов в Формах. Вопрос: Чи забезпечують повною мірою пропоновані Вам до вибору дисципліни формування компетентностей, необхідних для подальшої професійної діяльності ?. Количество ответов: 20&amp;nbsp;ответов.">
            <a:extLst>
              <a:ext uri="{FF2B5EF4-FFF2-40B4-BE49-F238E27FC236}">
                <a16:creationId xmlns:a16="http://schemas.microsoft.com/office/drawing/2014/main" id="{D7B55A90-6F22-40D9-8776-F8519DB49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885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Диаграмма ответов в Формах. Вопрос: Яким чином дана освітня програма забезпечує набуття Вами соціальних навичок (soft skils), які відповідають за успішну участь у робочому процесі, високу продуктивність і не пов'язані з конкретною сферою діяльності?. Количество ответов: 20&amp;nbsp;ответов.">
            <a:extLst>
              <a:ext uri="{FF2B5EF4-FFF2-40B4-BE49-F238E27FC236}">
                <a16:creationId xmlns:a16="http://schemas.microsoft.com/office/drawing/2014/main" id="{2AB41767-F16C-45F3-9740-B0BE71542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12192000" cy="619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554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Диаграмма ответов в Формах. Вопрос: Як Ви оцінюєте співвідношення теоретичної і практичної частини Вашого індивідуального навчального плану?. Количество ответов: 20&amp;nbsp;ответов.">
            <a:extLst>
              <a:ext uri="{FF2B5EF4-FFF2-40B4-BE49-F238E27FC236}">
                <a16:creationId xmlns:a16="http://schemas.microsoft.com/office/drawing/2014/main" id="{64CE435C-2ABB-4356-9AB7-3E95B2C0C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73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Диаграмма ответов в Формах. Вопрос: Чи задоволені Ви, загалом, методами навчання і викладання, які використовуються на освітній програмі? (для студентів денної форми навчання просимо не враховувати у відповіді особливості саме дистанційного навчання, ставлення до нього Ви зможете висловити нижче).. Количество ответов: 20&amp;nbsp;ответов.">
            <a:extLst>
              <a:ext uri="{FF2B5EF4-FFF2-40B4-BE49-F238E27FC236}">
                <a16:creationId xmlns:a16="http://schemas.microsoft.com/office/drawing/2014/main" id="{484EB0C9-F277-43A2-A49B-3FC33B4BA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447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406</Words>
  <Application>Microsoft Office PowerPoint</Application>
  <PresentationFormat>Широкоэкранный</PresentationFormat>
  <Paragraphs>84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Google Sans</vt:lpstr>
      <vt:lpstr>Open Sans Light</vt:lpstr>
      <vt:lpstr>Roboto</vt:lpstr>
      <vt:lpstr>Тема Office</vt:lpstr>
      <vt:lpstr>Результати анонімного опитування здобувачів вищої освіти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Результати анонімного опитування здобувачів вищої освіти</dc:title>
  <dc:creator>OskO</dc:creator>
  <cp:lastModifiedBy>OskO</cp:lastModifiedBy>
  <cp:revision>9</cp:revision>
  <dcterms:created xsi:type="dcterms:W3CDTF">2020-11-29T01:38:32Z</dcterms:created>
  <dcterms:modified xsi:type="dcterms:W3CDTF">2020-11-29T02:28:39Z</dcterms:modified>
</cp:coreProperties>
</file>